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16sdtdh wp14">
  <w:body>
    <w:p w:rsidR="00BB3891" w:rsidP="00BB3891" w:rsidRDefault="00BB3891" w14:paraId="6EFB5EA1" w14:textId="77777777">
      <w:pPr>
        <w:jc w:val="center"/>
        <w:rPr>
          <w:color w:val="0070C0"/>
          <w:sz w:val="48"/>
          <w:lang w:val="en-GB"/>
        </w:rPr>
      </w:pPr>
    </w:p>
    <w:p w:rsidRPr="00B96498" w:rsidR="00BB3891" w:rsidP="00BB3891" w:rsidRDefault="00BB3891" w14:paraId="3C6A2A25" w14:textId="77777777">
      <w:pPr>
        <w:jc w:val="center"/>
        <w:rPr>
          <w:rFonts w:ascii="Calibri" w:hAnsi="Calibri"/>
          <w:b/>
          <w:color w:val="0070C0"/>
          <w:sz w:val="48"/>
          <w:lang w:val="en-GB"/>
        </w:rPr>
      </w:pPr>
      <w:r w:rsidRPr="00B96498">
        <w:rPr>
          <w:rFonts w:ascii="Calibri" w:hAnsi="Calibri"/>
          <w:b/>
          <w:color w:val="0070C0"/>
          <w:sz w:val="48"/>
          <w:lang w:val="en-GB"/>
        </w:rPr>
        <w:t>Candidate Pack</w:t>
      </w:r>
    </w:p>
    <w:p w:rsidRPr="00B96498" w:rsidR="00BB3891" w:rsidP="00BB3891" w:rsidRDefault="00BB3891" w14:paraId="4FDF9765" w14:textId="77777777">
      <w:pPr>
        <w:jc w:val="center"/>
        <w:rPr>
          <w:rFonts w:ascii="Calibri" w:hAnsi="Calibri"/>
          <w:b/>
          <w:color w:val="0070C0"/>
          <w:sz w:val="48"/>
          <w:lang w:val="en-GB"/>
        </w:rPr>
      </w:pPr>
    </w:p>
    <w:p w:rsidRPr="00B96498" w:rsidR="00BB3891" w:rsidP="00BB3891" w:rsidRDefault="00BB3891" w14:paraId="4FBFE23F" w14:textId="77777777">
      <w:pPr>
        <w:jc w:val="center"/>
        <w:rPr>
          <w:rFonts w:ascii="Calibri" w:hAnsi="Calibri"/>
          <w:b/>
          <w:color w:val="0070C0"/>
          <w:sz w:val="48"/>
          <w:lang w:val="en-GB"/>
        </w:rPr>
      </w:pPr>
      <w:r w:rsidRPr="00B96498">
        <w:rPr>
          <w:rFonts w:ascii="Calibri" w:hAnsi="Calibri"/>
          <w:b/>
          <w:color w:val="0070C0"/>
          <w:sz w:val="48"/>
          <w:lang w:val="en-GB"/>
        </w:rPr>
        <w:t>For</w:t>
      </w:r>
    </w:p>
    <w:p w:rsidRPr="00B96498" w:rsidR="00BB3891" w:rsidP="00BB3891" w:rsidRDefault="00BB3891" w14:paraId="0F575B96" w14:textId="77777777">
      <w:pPr>
        <w:jc w:val="center"/>
        <w:rPr>
          <w:rFonts w:ascii="Calibri" w:hAnsi="Calibri"/>
          <w:b/>
          <w:color w:val="0070C0"/>
          <w:sz w:val="48"/>
          <w:lang w:val="en-GB"/>
        </w:rPr>
      </w:pPr>
    </w:p>
    <w:p w:rsidR="4616E1CE" w:rsidP="13AA2D59" w:rsidRDefault="4616E1CE" w14:paraId="6075BC4B" w14:textId="70C525ED">
      <w:pPr>
        <w:spacing w:line="259" w:lineRule="auto"/>
        <w:jc w:val="center"/>
        <w:rPr>
          <w:rFonts w:ascii="Calibri" w:hAnsi="Calibri"/>
          <w:b/>
          <w:bCs/>
          <w:color w:val="0070C0"/>
          <w:sz w:val="48"/>
          <w:szCs w:val="48"/>
          <w:lang w:val="en-GB"/>
        </w:rPr>
      </w:pPr>
      <w:r w:rsidRPr="13AA2D59">
        <w:rPr>
          <w:rFonts w:ascii="Calibri" w:hAnsi="Calibri"/>
          <w:b/>
          <w:bCs/>
          <w:color w:val="0070C0"/>
          <w:sz w:val="48"/>
          <w:szCs w:val="48"/>
          <w:lang w:val="en-GB"/>
        </w:rPr>
        <w:t xml:space="preserve">Fellow in advanced laparoscopic surgery / Endometriosis </w:t>
      </w:r>
    </w:p>
    <w:p w:rsidR="13AA2D59" w:rsidP="13AA2D59" w:rsidRDefault="13AA2D59" w14:paraId="4BE89930" w14:textId="6CEC20FA">
      <w:pPr>
        <w:spacing w:line="259" w:lineRule="auto"/>
        <w:jc w:val="center"/>
        <w:rPr>
          <w:rFonts w:ascii="Calibri" w:hAnsi="Calibri"/>
          <w:b/>
          <w:bCs/>
          <w:color w:val="0070C0"/>
          <w:sz w:val="48"/>
          <w:szCs w:val="48"/>
          <w:lang w:val="en-GB"/>
        </w:rPr>
      </w:pPr>
    </w:p>
    <w:p w:rsidR="00421393" w:rsidRDefault="00F65302" w14:paraId="14834A80" w14:textId="6A07BB15">
      <w:pPr>
        <w:rPr>
          <w:rFonts w:ascii="Calibri" w:hAnsi="Calibri"/>
          <w:lang w:val="en-GB"/>
        </w:rPr>
      </w:pPr>
      <w:r>
        <w:rPr>
          <w:rFonts w:ascii="Calibri" w:hAnsi="Calibri"/>
          <w:noProof/>
          <w:lang w:val="en-GB"/>
        </w:rPr>
        <w:drawing>
          <wp:inline distT="0" distB="0" distL="0" distR="0" wp14:anchorId="38BD3CC8" wp14:editId="3043A1D3">
            <wp:extent cx="5718175" cy="3218180"/>
            <wp:effectExtent l="0" t="0" r="0" b="0"/>
            <wp:docPr id="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8" cstate="print">
                      <a:extLst>
                        <a:ext uri="{28A0092B-C50C-407E-A947-70E740481C1C}">
                          <a14:useLocalDpi xmlns:a14="http://schemas.microsoft.com/office/drawing/2010/main" val="0"/>
                        </a:ext>
                      </a:extLst>
                    </a:blip>
                    <a:srcRect/>
                    <a:stretch>
                      <a:fillRect/>
                    </a:stretch>
                  </pic:blipFill>
                  <pic:spPr bwMode="auto">
                    <a:xfrm>
                      <a:off x="0" y="0"/>
                      <a:ext cx="5718175" cy="3218180"/>
                    </a:xfrm>
                    <a:prstGeom prst="rect">
                      <a:avLst/>
                    </a:prstGeom>
                    <a:noFill/>
                    <a:ln>
                      <a:noFill/>
                    </a:ln>
                  </pic:spPr>
                </pic:pic>
              </a:graphicData>
            </a:graphic>
          </wp:inline>
        </w:drawing>
      </w:r>
    </w:p>
    <w:p w:rsidR="007B5B85" w:rsidRDefault="007B5B85" w14:paraId="0BCDBD89" w14:textId="77777777">
      <w:pPr>
        <w:rPr>
          <w:rFonts w:ascii="Calibri" w:hAnsi="Calibri"/>
          <w:lang w:val="en-GB"/>
        </w:rPr>
      </w:pPr>
    </w:p>
    <w:p w:rsidR="007B5B85" w:rsidRDefault="007B5B85" w14:paraId="6EECEA9D" w14:textId="77777777">
      <w:pPr>
        <w:rPr>
          <w:rFonts w:ascii="Calibri" w:hAnsi="Calibri"/>
          <w:lang w:val="en-GB"/>
        </w:rPr>
      </w:pPr>
    </w:p>
    <w:p w:rsidR="00421393" w:rsidRDefault="00421393" w14:paraId="11F16B92" w14:textId="77777777">
      <w:pPr>
        <w:rPr>
          <w:rFonts w:ascii="Calibri" w:hAnsi="Calibri"/>
          <w:lang w:val="en-GB"/>
        </w:rPr>
      </w:pPr>
    </w:p>
    <w:p w:rsidRPr="00B96498" w:rsidR="007B5B85" w:rsidP="00D16176" w:rsidRDefault="00F65302" w14:paraId="75B86E1E" w14:textId="20068E2C">
      <w:pPr>
        <w:ind w:firstLine="720"/>
        <w:jc w:val="both"/>
        <w:rPr>
          <w:rFonts w:ascii="Calibri" w:hAnsi="Calibri" w:cs="Arial"/>
          <w:b/>
          <w:color w:val="0070C0"/>
          <w:spacing w:val="-3"/>
          <w:sz w:val="28"/>
          <w:szCs w:val="22"/>
          <w:lang w:val="en-GB"/>
        </w:rPr>
      </w:pPr>
      <w:r>
        <w:rPr>
          <w:rFonts w:ascii="Calibri" w:hAnsi="Calibri" w:cs="Arial"/>
          <w:b/>
          <w:noProof/>
          <w:color w:val="0070C0"/>
          <w:spacing w:val="-3"/>
          <w:sz w:val="28"/>
          <w:szCs w:val="22"/>
          <w:lang w:val="en-GB"/>
        </w:rPr>
        <w:drawing>
          <wp:anchor distT="0" distB="0" distL="114300" distR="114300" simplePos="0" relativeHeight="251657728" behindDoc="0" locked="0" layoutInCell="1" allowOverlap="1" wp14:anchorId="24CD526E" wp14:editId="424D582A">
            <wp:simplePos x="0" y="0"/>
            <wp:positionH relativeFrom="column">
              <wp:posOffset>3703955</wp:posOffset>
            </wp:positionH>
            <wp:positionV relativeFrom="paragraph">
              <wp:posOffset>13970</wp:posOffset>
            </wp:positionV>
            <wp:extent cx="287020" cy="287020"/>
            <wp:effectExtent l="0" t="0" r="0" b="0"/>
            <wp:wrapNone/>
            <wp:docPr id="11"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287020" cy="287020"/>
                    </a:xfrm>
                    <a:prstGeom prst="rect">
                      <a:avLst/>
                    </a:prstGeom>
                    <a:noFill/>
                  </pic:spPr>
                </pic:pic>
              </a:graphicData>
            </a:graphic>
            <wp14:sizeRelH relativeFrom="page">
              <wp14:pctWidth>0</wp14:pctWidth>
            </wp14:sizeRelH>
            <wp14:sizeRelV relativeFrom="page">
              <wp14:pctHeight>0</wp14:pctHeight>
            </wp14:sizeRelV>
          </wp:anchor>
        </w:drawing>
      </w:r>
      <w:r>
        <w:rPr>
          <w:rFonts w:ascii="Calibri" w:hAnsi="Calibri" w:cs="Arial"/>
          <w:b/>
          <w:noProof/>
          <w:color w:val="0070C0"/>
          <w:spacing w:val="-3"/>
          <w:sz w:val="28"/>
          <w:szCs w:val="22"/>
          <w:lang w:val="en-GB"/>
        </w:rPr>
        <w:drawing>
          <wp:anchor distT="0" distB="0" distL="114300" distR="114300" simplePos="0" relativeHeight="251658752" behindDoc="0" locked="0" layoutInCell="1" allowOverlap="1" wp14:anchorId="73DFFC95" wp14:editId="3A78AB38">
            <wp:simplePos x="0" y="0"/>
            <wp:positionH relativeFrom="column">
              <wp:posOffset>3065780</wp:posOffset>
            </wp:positionH>
            <wp:positionV relativeFrom="paragraph">
              <wp:posOffset>13970</wp:posOffset>
            </wp:positionV>
            <wp:extent cx="296545" cy="296545"/>
            <wp:effectExtent l="0" t="0" r="0" b="0"/>
            <wp:wrapNone/>
            <wp:docPr id="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 cstate="print">
                      <a:extLst>
                        <a:ext uri="{28A0092B-C50C-407E-A947-70E740481C1C}">
                          <a14:useLocalDpi xmlns:a14="http://schemas.microsoft.com/office/drawing/2010/main" val="0"/>
                        </a:ext>
                      </a:extLst>
                    </a:blip>
                    <a:srcRect/>
                    <a:stretch>
                      <a:fillRect/>
                    </a:stretch>
                  </pic:blipFill>
                  <pic:spPr bwMode="auto">
                    <a:xfrm>
                      <a:off x="0" y="0"/>
                      <a:ext cx="296545" cy="296545"/>
                    </a:xfrm>
                    <a:prstGeom prst="rect">
                      <a:avLst/>
                    </a:prstGeom>
                    <a:noFill/>
                  </pic:spPr>
                </pic:pic>
              </a:graphicData>
            </a:graphic>
            <wp14:sizeRelH relativeFrom="page">
              <wp14:pctWidth>0</wp14:pctWidth>
            </wp14:sizeRelH>
            <wp14:sizeRelV relativeFrom="page">
              <wp14:pctHeight>0</wp14:pctHeight>
            </wp14:sizeRelV>
          </wp:anchor>
        </w:drawing>
      </w:r>
      <w:r>
        <w:rPr>
          <w:rFonts w:ascii="Calibri" w:hAnsi="Calibri" w:cs="Arial"/>
          <w:b/>
          <w:noProof/>
          <w:color w:val="0070C0"/>
          <w:spacing w:val="-3"/>
          <w:sz w:val="28"/>
          <w:szCs w:val="22"/>
          <w:lang w:val="en-GB"/>
        </w:rPr>
        <w:drawing>
          <wp:anchor distT="0" distB="0" distL="114300" distR="114300" simplePos="0" relativeHeight="251659776" behindDoc="0" locked="0" layoutInCell="1" allowOverlap="1" wp14:anchorId="72E9C9ED" wp14:editId="33E69735">
            <wp:simplePos x="0" y="0"/>
            <wp:positionH relativeFrom="column">
              <wp:posOffset>4268470</wp:posOffset>
            </wp:positionH>
            <wp:positionV relativeFrom="paragraph">
              <wp:posOffset>13970</wp:posOffset>
            </wp:positionV>
            <wp:extent cx="322580" cy="322580"/>
            <wp:effectExtent l="0" t="0" r="0" b="0"/>
            <wp:wrapNone/>
            <wp:docPr id="13"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322580" cy="322580"/>
                    </a:xfrm>
                    <a:prstGeom prst="rect">
                      <a:avLst/>
                    </a:prstGeom>
                    <a:noFill/>
                  </pic:spPr>
                </pic:pic>
              </a:graphicData>
            </a:graphic>
            <wp14:sizeRelH relativeFrom="page">
              <wp14:pctWidth>0</wp14:pctWidth>
            </wp14:sizeRelH>
            <wp14:sizeRelV relativeFrom="page">
              <wp14:pctHeight>0</wp14:pctHeight>
            </wp14:sizeRelV>
          </wp:anchor>
        </w:drawing>
      </w:r>
      <w:r w:rsidR="00D16176">
        <w:rPr>
          <w:rFonts w:ascii="Calibri" w:hAnsi="Calibri" w:cs="Arial"/>
          <w:b/>
          <w:color w:val="0070C0"/>
          <w:spacing w:val="-3"/>
          <w:sz w:val="28"/>
          <w:szCs w:val="22"/>
          <w:lang w:val="en-GB"/>
        </w:rPr>
        <w:t xml:space="preserve">          </w:t>
      </w:r>
      <w:r w:rsidRPr="00B96498" w:rsidR="007B5B85">
        <w:rPr>
          <w:rFonts w:ascii="Calibri" w:hAnsi="Calibri" w:cs="Arial"/>
          <w:b/>
          <w:color w:val="0070C0"/>
          <w:spacing w:val="-3"/>
          <w:sz w:val="28"/>
          <w:szCs w:val="22"/>
          <w:lang w:val="en-GB"/>
        </w:rPr>
        <w:t>Follow us on social media</w:t>
      </w:r>
    </w:p>
    <w:p w:rsidR="007B5B85" w:rsidRDefault="007B5B85" w14:paraId="3F6569F0" w14:textId="77777777">
      <w:pPr>
        <w:rPr>
          <w:rFonts w:ascii="Calibri" w:hAnsi="Calibri"/>
          <w:lang w:val="en-GB"/>
        </w:rPr>
      </w:pPr>
    </w:p>
    <w:p w:rsidRPr="00B96498" w:rsidR="00BB3891" w:rsidRDefault="00F65302" w14:paraId="309DEB8A" w14:textId="61BCB883">
      <w:pPr>
        <w:rPr>
          <w:rFonts w:ascii="Calibri" w:hAnsi="Calibri"/>
          <w:b/>
          <w:bCs/>
          <w:color w:val="005EB8"/>
          <w:sz w:val="28"/>
          <w:szCs w:val="28"/>
          <w:lang w:val="en-GB"/>
        </w:rPr>
      </w:pPr>
      <w:r>
        <w:rPr>
          <w:rFonts w:ascii="Calibri" w:hAnsi="Calibri"/>
          <w:noProof/>
          <w:lang w:val="en-GB"/>
        </w:rPr>
        <w:drawing>
          <wp:anchor distT="0" distB="0" distL="114300" distR="114300" simplePos="0" relativeHeight="251656704" behindDoc="0" locked="0" layoutInCell="1" allowOverlap="1" wp14:anchorId="0DF47539" wp14:editId="3CB4183D">
            <wp:simplePos x="0" y="0"/>
            <wp:positionH relativeFrom="column">
              <wp:posOffset>605155</wp:posOffset>
            </wp:positionH>
            <wp:positionV relativeFrom="paragraph">
              <wp:posOffset>556895</wp:posOffset>
            </wp:positionV>
            <wp:extent cx="4326890" cy="505460"/>
            <wp:effectExtent l="0" t="0" r="0" b="0"/>
            <wp:wrapSquare wrapText="bothSides"/>
            <wp:docPr id="1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2" cstate="print">
                      <a:extLst>
                        <a:ext uri="{28A0092B-C50C-407E-A947-70E740481C1C}">
                          <a14:useLocalDpi xmlns:a14="http://schemas.microsoft.com/office/drawing/2010/main" val="0"/>
                        </a:ext>
                      </a:extLst>
                    </a:blip>
                    <a:srcRect r="1460" b="10260"/>
                    <a:stretch>
                      <a:fillRect/>
                    </a:stretch>
                  </pic:blipFill>
                  <pic:spPr bwMode="auto">
                    <a:xfrm>
                      <a:off x="0" y="0"/>
                      <a:ext cx="4326890" cy="505460"/>
                    </a:xfrm>
                    <a:prstGeom prst="rect">
                      <a:avLst/>
                    </a:prstGeom>
                    <a:noFill/>
                  </pic:spPr>
                </pic:pic>
              </a:graphicData>
            </a:graphic>
            <wp14:sizeRelH relativeFrom="page">
              <wp14:pctWidth>0</wp14:pctWidth>
            </wp14:sizeRelH>
            <wp14:sizeRelV relativeFrom="page">
              <wp14:pctHeight>0</wp14:pctHeight>
            </wp14:sizeRelV>
          </wp:anchor>
        </w:drawing>
      </w:r>
      <w:r w:rsidRPr="00B96498" w:rsidR="00BB3891">
        <w:rPr>
          <w:rFonts w:ascii="Calibri" w:hAnsi="Calibri"/>
          <w:lang w:val="en-GB"/>
        </w:rPr>
        <w:br w:type="page"/>
      </w:r>
    </w:p>
    <w:p w:rsidRPr="00654ACB" w:rsidR="00654ACB" w:rsidP="00654ACB" w:rsidRDefault="00654ACB" w14:paraId="3561CE52" w14:textId="77777777">
      <w:pPr>
        <w:pStyle w:val="Heading1"/>
        <w:rPr>
          <w:rFonts w:ascii="Calibri" w:hAnsi="Calibri"/>
          <w:b w:val="0"/>
          <w:color w:val="auto"/>
          <w:sz w:val="22"/>
          <w:szCs w:val="22"/>
          <w:lang w:val="en-GB"/>
        </w:rPr>
      </w:pPr>
      <w:r w:rsidRPr="00654ACB">
        <w:rPr>
          <w:rFonts w:ascii="Calibri" w:hAnsi="Calibri"/>
          <w:b w:val="0"/>
          <w:color w:val="auto"/>
          <w:sz w:val="22"/>
          <w:szCs w:val="22"/>
          <w:lang w:val="en-GB"/>
        </w:rPr>
        <w:t>The North Middlesex University Hospital NHS Trust is a medium-sized acute and community trust with over 525 beds and over 600 community staff, serving more than 600,000 people living across Enfield and Haringey and the surrounding areas, including Barnet and Waltham Forest.</w:t>
      </w:r>
    </w:p>
    <w:p w:rsidRPr="00654ACB" w:rsidR="00654ACB" w:rsidP="00654ACB" w:rsidRDefault="00654ACB" w14:paraId="0434FAAE" w14:textId="77777777">
      <w:pPr>
        <w:pStyle w:val="Heading1"/>
        <w:rPr>
          <w:rFonts w:ascii="Calibri" w:hAnsi="Calibri"/>
          <w:b w:val="0"/>
          <w:color w:val="auto"/>
          <w:sz w:val="22"/>
          <w:szCs w:val="22"/>
          <w:lang w:val="en-GB"/>
        </w:rPr>
      </w:pPr>
    </w:p>
    <w:p w:rsidRPr="00654ACB" w:rsidR="00654ACB" w:rsidP="00654ACB" w:rsidRDefault="00654ACB" w14:paraId="7F81A559" w14:textId="77777777">
      <w:pPr>
        <w:pStyle w:val="Heading1"/>
        <w:rPr>
          <w:rFonts w:ascii="Calibri" w:hAnsi="Calibri"/>
          <w:b w:val="0"/>
          <w:color w:val="auto"/>
          <w:sz w:val="22"/>
          <w:szCs w:val="22"/>
          <w:lang w:val="en-GB"/>
        </w:rPr>
      </w:pPr>
      <w:r w:rsidRPr="00654ACB">
        <w:rPr>
          <w:rFonts w:ascii="Calibri" w:hAnsi="Calibri"/>
          <w:b w:val="0"/>
          <w:color w:val="auto"/>
          <w:sz w:val="22"/>
          <w:szCs w:val="22"/>
          <w:lang w:val="en-GB"/>
        </w:rPr>
        <w:t xml:space="preserve">The hospital has been on its present site for over 100 years and was established as an NHS trust by statute in December 1990. The Trust’s services are provided on the North Middlesex University Hospital site as well as a range of community sites across the London Borough of Enfield, including at partner hospitals. They provide services in collaboration with a range of partners, including local GPs, acute, mental health and other community health service providers across North Central London. </w:t>
      </w:r>
    </w:p>
    <w:p w:rsidRPr="00654ACB" w:rsidR="00654ACB" w:rsidP="00654ACB" w:rsidRDefault="00654ACB" w14:paraId="2BB133C1" w14:textId="77777777">
      <w:pPr>
        <w:pStyle w:val="Heading1"/>
        <w:rPr>
          <w:rFonts w:ascii="Calibri" w:hAnsi="Calibri"/>
          <w:b w:val="0"/>
          <w:color w:val="auto"/>
          <w:sz w:val="22"/>
          <w:szCs w:val="22"/>
          <w:lang w:val="en-GB"/>
        </w:rPr>
      </w:pPr>
    </w:p>
    <w:p w:rsidRPr="00654ACB" w:rsidR="00654ACB" w:rsidP="00654ACB" w:rsidRDefault="00654ACB" w14:paraId="481B46A8" w14:textId="77777777">
      <w:pPr>
        <w:pStyle w:val="Heading1"/>
        <w:rPr>
          <w:rFonts w:ascii="Calibri" w:hAnsi="Calibri"/>
          <w:b w:val="0"/>
          <w:color w:val="auto"/>
          <w:sz w:val="22"/>
          <w:szCs w:val="22"/>
          <w:lang w:val="en-GB"/>
        </w:rPr>
      </w:pPr>
      <w:r w:rsidRPr="00654ACB">
        <w:rPr>
          <w:rFonts w:ascii="Calibri" w:hAnsi="Calibri"/>
          <w:b w:val="0"/>
          <w:color w:val="auto"/>
          <w:sz w:val="22"/>
          <w:szCs w:val="22"/>
          <w:lang w:val="en-GB"/>
        </w:rPr>
        <w:t xml:space="preserve">In the year ending 31 March 2022, the Trust reported a turnover of £419.7m and employed almost 4,000 staff. Following the transfer of Enfield Community Services on 1st April 2023, this has increased as we have welcomed over 600 new staff including District Nurses, Community Matrons, Community Physiotherapists, Psychologists and many more across a wide range of adult and children’s community services in Enfield. It is an exciting time to join North Mid as we continue our journey to become an integrated care organisation to deliver high quality, seamless care in our local communities, with a focus on tackling health inequalities. </w:t>
      </w:r>
    </w:p>
    <w:p w:rsidRPr="00654ACB" w:rsidR="00654ACB" w:rsidP="00654ACB" w:rsidRDefault="00654ACB" w14:paraId="5972892D" w14:textId="77777777">
      <w:pPr>
        <w:pStyle w:val="Heading1"/>
        <w:rPr>
          <w:rFonts w:ascii="Calibri" w:hAnsi="Calibri"/>
          <w:b w:val="0"/>
          <w:color w:val="auto"/>
          <w:sz w:val="22"/>
          <w:szCs w:val="22"/>
          <w:lang w:val="en-GB"/>
        </w:rPr>
      </w:pPr>
    </w:p>
    <w:p w:rsidRPr="00654ACB" w:rsidR="00654ACB" w:rsidP="00654ACB" w:rsidRDefault="00654ACB" w14:paraId="1A055DA4" w14:textId="77777777">
      <w:pPr>
        <w:pStyle w:val="Heading1"/>
        <w:rPr>
          <w:rFonts w:ascii="Calibri" w:hAnsi="Calibri"/>
          <w:b w:val="0"/>
          <w:color w:val="auto"/>
          <w:sz w:val="22"/>
          <w:szCs w:val="22"/>
          <w:lang w:val="en-GB"/>
        </w:rPr>
      </w:pPr>
      <w:r w:rsidRPr="00654ACB">
        <w:rPr>
          <w:rFonts w:ascii="Calibri" w:hAnsi="Calibri"/>
          <w:b w:val="0"/>
          <w:color w:val="auto"/>
          <w:sz w:val="22"/>
          <w:szCs w:val="22"/>
          <w:lang w:val="en-GB"/>
        </w:rPr>
        <w:t>North Mid is part of North Central London integrated care system – consisting of the NHS and Local authority organisations in Camden, Islington, Barnet, Enfield and Haringey. As with other ICS’s, we are working increasingly closely with partners and indeed many of our financial and performance objectives are measured at this system level. Whilst all organisations remain as standalone, statutory bodies we have an ICS infrastructure for making shared decisions and agreeing shared approaches.</w:t>
      </w:r>
    </w:p>
    <w:p w:rsidRPr="00654ACB" w:rsidR="00654ACB" w:rsidP="00654ACB" w:rsidRDefault="00654ACB" w14:paraId="5AE60B55" w14:textId="77777777">
      <w:pPr>
        <w:pStyle w:val="Heading1"/>
        <w:rPr>
          <w:rFonts w:ascii="Calibri" w:hAnsi="Calibri"/>
          <w:b w:val="0"/>
          <w:color w:val="auto"/>
          <w:sz w:val="22"/>
          <w:szCs w:val="22"/>
          <w:lang w:val="en-GB"/>
        </w:rPr>
      </w:pPr>
    </w:p>
    <w:p w:rsidRPr="00654ACB" w:rsidR="00654ACB" w:rsidP="00654ACB" w:rsidRDefault="00654ACB" w14:paraId="464DA2E8" w14:textId="77777777">
      <w:pPr>
        <w:pStyle w:val="Heading1"/>
        <w:rPr>
          <w:rFonts w:ascii="Calibri" w:hAnsi="Calibri"/>
          <w:b w:val="0"/>
          <w:color w:val="auto"/>
          <w:sz w:val="22"/>
          <w:szCs w:val="22"/>
          <w:lang w:val="en-GB"/>
        </w:rPr>
      </w:pPr>
      <w:r w:rsidRPr="00654ACB">
        <w:rPr>
          <w:rFonts w:ascii="Calibri" w:hAnsi="Calibri"/>
          <w:b w:val="0"/>
          <w:color w:val="auto"/>
          <w:sz w:val="22"/>
          <w:szCs w:val="22"/>
          <w:lang w:val="en-GB"/>
        </w:rPr>
        <w:t>We are proud of our staff and want to ensure their training allows them to provide excellent clinical care. We are also a training unit for medical students from UCL and St George’s University Grenada, and for nursing and midwifery students from Middlesex and City Universities.</w:t>
      </w:r>
    </w:p>
    <w:p w:rsidRPr="00B96498" w:rsidR="00300CCC" w:rsidP="00300CCC" w:rsidRDefault="00300CCC" w14:paraId="2B6F6EC1" w14:textId="77777777">
      <w:pPr>
        <w:pStyle w:val="Heading1"/>
        <w:rPr>
          <w:rFonts w:ascii="Calibri" w:hAnsi="Calibri"/>
          <w:b w:val="0"/>
          <w:color w:val="auto"/>
          <w:sz w:val="22"/>
          <w:szCs w:val="22"/>
          <w:lang w:val="en-GB"/>
        </w:rPr>
      </w:pPr>
    </w:p>
    <w:p w:rsidRPr="007B5B85" w:rsidR="00300CCC" w:rsidP="007B5B85" w:rsidRDefault="007B5B85" w14:paraId="6CF8BF19" w14:textId="77777777">
      <w:pPr>
        <w:rPr>
          <w:rStyle w:val="Strong"/>
          <w:rFonts w:ascii="Calibri" w:hAnsi="Calibri"/>
          <w:bCs w:val="0"/>
          <w:color w:val="0070C0"/>
          <w:sz w:val="28"/>
        </w:rPr>
      </w:pPr>
      <w:r w:rsidRPr="007B5B85">
        <w:rPr>
          <w:rStyle w:val="Strong"/>
          <w:rFonts w:ascii="Calibri" w:hAnsi="Calibri"/>
          <w:bCs w:val="0"/>
          <w:color w:val="0070C0"/>
          <w:sz w:val="28"/>
        </w:rPr>
        <w:t>Our Vision</w:t>
      </w:r>
    </w:p>
    <w:p w:rsidRPr="007B5B85" w:rsidR="007B5B85" w:rsidP="007B5B85" w:rsidRDefault="007B5B85" w14:paraId="1DC80BE2" w14:textId="77777777">
      <w:pPr>
        <w:rPr>
          <w:rFonts w:ascii="Calibri" w:hAnsi="Calibri"/>
          <w:bCs/>
          <w:sz w:val="22"/>
          <w:szCs w:val="22"/>
          <w:lang w:val="en-GB"/>
        </w:rPr>
      </w:pPr>
    </w:p>
    <w:p w:rsidRPr="007B5B85" w:rsidR="007B5B85" w:rsidP="007B5B85" w:rsidRDefault="007B5B85" w14:paraId="1E7CA2DD" w14:textId="77777777">
      <w:pPr>
        <w:rPr>
          <w:rFonts w:ascii="Calibri" w:hAnsi="Calibri"/>
          <w:bCs/>
          <w:sz w:val="22"/>
          <w:szCs w:val="22"/>
          <w:lang w:val="en-GB"/>
        </w:rPr>
      </w:pPr>
      <w:r w:rsidRPr="007B5B85">
        <w:rPr>
          <w:rFonts w:ascii="Calibri" w:hAnsi="Calibri"/>
          <w:bCs/>
          <w:sz w:val="22"/>
          <w:szCs w:val="22"/>
          <w:lang w:val="en-GB"/>
        </w:rPr>
        <w:t xml:space="preserve">At North Mid, we’ve set </w:t>
      </w:r>
      <w:proofErr w:type="spellStart"/>
      <w:r w:rsidRPr="007B5B85">
        <w:rPr>
          <w:rFonts w:ascii="Calibri" w:hAnsi="Calibri"/>
          <w:bCs/>
          <w:sz w:val="22"/>
          <w:szCs w:val="22"/>
          <w:lang w:val="en-GB"/>
        </w:rPr>
        <w:t>out</w:t>
      </w:r>
      <w:proofErr w:type="spellEnd"/>
      <w:r w:rsidRPr="007B5B85">
        <w:rPr>
          <w:rFonts w:ascii="Calibri" w:hAnsi="Calibri"/>
          <w:bCs/>
          <w:sz w:val="22"/>
          <w:szCs w:val="22"/>
          <w:lang w:val="en-GB"/>
        </w:rPr>
        <w:t xml:space="preserve"> sights on Trust North: a set of give clear ambitions which describe our vision for our Trust.</w:t>
      </w:r>
    </w:p>
    <w:p w:rsidRPr="00B96498" w:rsidR="002A77E3" w:rsidP="00421393" w:rsidRDefault="00F65302" w14:paraId="2E80AFE2" w14:textId="142FA4A3">
      <w:pPr>
        <w:jc w:val="center"/>
        <w:rPr>
          <w:rFonts w:ascii="Calibri" w:hAnsi="Calibri"/>
          <w:bCs/>
          <w:sz w:val="22"/>
          <w:szCs w:val="22"/>
          <w:lang w:val="en-GB"/>
        </w:rPr>
      </w:pPr>
      <w:r>
        <w:rPr>
          <w:noProof/>
        </w:rPr>
        <w:drawing>
          <wp:inline distT="0" distB="0" distL="0" distR="0" wp14:anchorId="4ED1A8D6" wp14:editId="6A067126">
            <wp:extent cx="5254625" cy="2197100"/>
            <wp:effectExtent l="0" t="0" r="0" b="0"/>
            <wp:docPr id="10071163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254625" cy="2197100"/>
                    </a:xfrm>
                    <a:prstGeom prst="rect">
                      <a:avLst/>
                    </a:prstGeom>
                    <a:noFill/>
                    <a:ln>
                      <a:noFill/>
                    </a:ln>
                  </pic:spPr>
                </pic:pic>
              </a:graphicData>
            </a:graphic>
          </wp:inline>
        </w:drawing>
      </w:r>
      <w:r w:rsidRPr="00B96498" w:rsidR="002A77E3">
        <w:rPr>
          <w:rFonts w:ascii="Calibri" w:hAnsi="Calibri"/>
          <w:b/>
          <w:sz w:val="22"/>
          <w:szCs w:val="22"/>
          <w:lang w:val="en-GB"/>
        </w:rPr>
        <w:br w:type="page"/>
      </w:r>
      <w:r>
        <w:rPr>
          <w:noProof/>
        </w:rPr>
        <w:drawing>
          <wp:inline distT="0" distB="0" distL="0" distR="0" wp14:anchorId="5C46EDF6" wp14:editId="58B7ACD9">
            <wp:extent cx="5563870" cy="3122930"/>
            <wp:effectExtent l="0" t="0" r="0" b="0"/>
            <wp:docPr id="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563870" cy="3122930"/>
                    </a:xfrm>
                    <a:prstGeom prst="rect">
                      <a:avLst/>
                    </a:prstGeom>
                    <a:noFill/>
                    <a:ln>
                      <a:noFill/>
                    </a:ln>
                  </pic:spPr>
                </pic:pic>
              </a:graphicData>
            </a:graphic>
          </wp:inline>
        </w:drawing>
      </w:r>
    </w:p>
    <w:p w:rsidRPr="00B96498" w:rsidR="00BB3891" w:rsidP="003248D8" w:rsidRDefault="00BB3891" w14:paraId="19E84267" w14:textId="77777777">
      <w:pPr>
        <w:pStyle w:val="Heading1"/>
        <w:jc w:val="center"/>
        <w:rPr>
          <w:rFonts w:ascii="Calibri" w:hAnsi="Calibri"/>
          <w:lang w:val="en-GB"/>
        </w:rPr>
      </w:pPr>
    </w:p>
    <w:p w:rsidRPr="00B96498" w:rsidR="00FB5DD0" w:rsidP="00FB5DD0" w:rsidRDefault="00FB5DD0" w14:paraId="7E481FF6" w14:textId="77777777">
      <w:pPr>
        <w:pStyle w:val="Heading1"/>
        <w:rPr>
          <w:rFonts w:ascii="Calibri" w:hAnsi="Calibri"/>
          <w:szCs w:val="22"/>
          <w:lang w:val="en-GB"/>
        </w:rPr>
      </w:pPr>
      <w:r w:rsidRPr="00B96498">
        <w:rPr>
          <w:rFonts w:ascii="Calibri" w:hAnsi="Calibri"/>
          <w:szCs w:val="22"/>
          <w:lang w:val="en-GB"/>
        </w:rPr>
        <w:t>Additional Information</w:t>
      </w:r>
    </w:p>
    <w:p w:rsidRPr="00B96498" w:rsidR="00FB5DD0" w:rsidP="00FB5DD0" w:rsidRDefault="00FB5DD0" w14:paraId="2FFF2990" w14:textId="77777777">
      <w:pPr>
        <w:rPr>
          <w:rFonts w:ascii="Calibri" w:hAnsi="Calibri" w:cs="Arial"/>
          <w:sz w:val="22"/>
          <w:szCs w:val="22"/>
          <w:lang w:val="en-GB"/>
        </w:rPr>
      </w:pPr>
    </w:p>
    <w:p w:rsidRPr="00B96498" w:rsidR="00FB5DD0" w:rsidP="00FB5DD0" w:rsidRDefault="00FB5DD0" w14:paraId="6AEA4344" w14:textId="77777777">
      <w:pPr>
        <w:rPr>
          <w:rStyle w:val="Strong"/>
          <w:rFonts w:ascii="Calibri" w:hAnsi="Calibri"/>
          <w:color w:val="0070C0"/>
          <w:sz w:val="28"/>
          <w:szCs w:val="22"/>
          <w:lang w:val="en-GB"/>
        </w:rPr>
      </w:pPr>
      <w:r w:rsidRPr="00B96498">
        <w:rPr>
          <w:rStyle w:val="Strong"/>
          <w:rFonts w:ascii="Calibri" w:hAnsi="Calibri"/>
          <w:color w:val="0070C0"/>
          <w:sz w:val="28"/>
          <w:szCs w:val="22"/>
          <w:lang w:val="en-GB"/>
        </w:rPr>
        <w:t>Location</w:t>
      </w:r>
    </w:p>
    <w:p w:rsidRPr="00B96498" w:rsidR="00FB5DD0" w:rsidP="00FB5DD0" w:rsidRDefault="00FB5DD0" w14:paraId="38236C42" w14:textId="77777777">
      <w:pPr>
        <w:rPr>
          <w:rFonts w:ascii="Calibri" w:hAnsi="Calibri" w:cs="Arial"/>
          <w:sz w:val="22"/>
          <w:szCs w:val="22"/>
          <w:lang w:val="en-GB"/>
        </w:rPr>
      </w:pPr>
      <w:r w:rsidRPr="00B96498">
        <w:rPr>
          <w:rFonts w:ascii="Calibri" w:hAnsi="Calibri" w:cs="Arial"/>
          <w:sz w:val="22"/>
          <w:szCs w:val="22"/>
          <w:lang w:val="en-GB"/>
        </w:rPr>
        <w:t>Situated in North London with a multi-cultural community, the area provides a wide range of facilities and is close to the heart of London.  Central London is easily accessible, with Liverpool Street and Kings Cross approximately 30 minutes away by public transport.</w:t>
      </w:r>
    </w:p>
    <w:p w:rsidRPr="00B96498" w:rsidR="00FB5DD0" w:rsidP="00FB5DD0" w:rsidRDefault="00FB5DD0" w14:paraId="41FCF0D3" w14:textId="77777777">
      <w:pPr>
        <w:jc w:val="both"/>
        <w:rPr>
          <w:rFonts w:ascii="Calibri" w:hAnsi="Calibri" w:cs="Arial"/>
          <w:b/>
          <w:color w:val="0070C0"/>
          <w:spacing w:val="-3"/>
          <w:sz w:val="28"/>
          <w:szCs w:val="22"/>
          <w:lang w:val="en-GB"/>
        </w:rPr>
      </w:pPr>
    </w:p>
    <w:p w:rsidRPr="00B96498" w:rsidR="00FB5DD0" w:rsidP="00FB5DD0" w:rsidRDefault="00FB5DD0" w14:paraId="1FAFA81E" w14:textId="77777777">
      <w:pPr>
        <w:jc w:val="both"/>
        <w:rPr>
          <w:rStyle w:val="Strong"/>
          <w:rFonts w:ascii="Calibri" w:hAnsi="Calibri"/>
          <w:color w:val="0070C0"/>
          <w:sz w:val="28"/>
          <w:szCs w:val="22"/>
          <w:lang w:val="en-GB"/>
        </w:rPr>
      </w:pPr>
      <w:r w:rsidRPr="00B96498">
        <w:rPr>
          <w:rStyle w:val="Strong"/>
          <w:rFonts w:ascii="Calibri" w:hAnsi="Calibri"/>
          <w:color w:val="0070C0"/>
          <w:sz w:val="28"/>
          <w:szCs w:val="22"/>
          <w:lang w:val="en-GB"/>
        </w:rPr>
        <w:t>Benefits</w:t>
      </w:r>
    </w:p>
    <w:p w:rsidRPr="00B96498" w:rsidR="00FB5DD0" w:rsidP="00FB5DD0" w:rsidRDefault="00FB5DD0" w14:paraId="30D15C18" w14:textId="77777777">
      <w:pPr>
        <w:jc w:val="both"/>
        <w:rPr>
          <w:rFonts w:ascii="Calibri" w:hAnsi="Calibri" w:cs="Arial"/>
          <w:bCs/>
          <w:spacing w:val="-3"/>
          <w:sz w:val="22"/>
          <w:szCs w:val="22"/>
          <w:lang w:val="en-GB"/>
        </w:rPr>
      </w:pPr>
      <w:r w:rsidRPr="00B96498">
        <w:rPr>
          <w:rFonts w:ascii="Calibri" w:hAnsi="Calibri" w:cs="Arial"/>
          <w:bCs/>
          <w:spacing w:val="-3"/>
          <w:sz w:val="22"/>
          <w:szCs w:val="22"/>
          <w:lang w:val="en-GB"/>
        </w:rPr>
        <w:t>We want to attract the best and brightest people to work at NMUH and that means looking after you from the moment you apply for a role at the Trust and throughout your career with us. Our staff are our most valuable asset and we believe that investing in colleagues is crucial if we want to enable everyone to reach their full potential.</w:t>
      </w:r>
    </w:p>
    <w:p w:rsidRPr="00B96498" w:rsidR="00FB5DD0" w:rsidP="00FB5DD0" w:rsidRDefault="00FB5DD0" w14:paraId="6AC6CC59" w14:textId="77777777">
      <w:pPr>
        <w:jc w:val="both"/>
        <w:rPr>
          <w:rFonts w:ascii="Calibri" w:hAnsi="Calibri" w:cs="Arial"/>
          <w:bCs/>
          <w:spacing w:val="-3"/>
          <w:sz w:val="22"/>
          <w:szCs w:val="22"/>
          <w:lang w:val="en-GB"/>
        </w:rPr>
      </w:pPr>
    </w:p>
    <w:p w:rsidRPr="00B96498" w:rsidR="00FB5DD0" w:rsidP="00FB5DD0" w:rsidRDefault="00FB5DD0" w14:paraId="679A650C" w14:textId="77777777">
      <w:pPr>
        <w:jc w:val="both"/>
        <w:rPr>
          <w:rFonts w:ascii="Calibri" w:hAnsi="Calibri" w:cs="Arial"/>
          <w:b/>
          <w:bCs/>
          <w:color w:val="0070C0"/>
          <w:spacing w:val="-3"/>
          <w:sz w:val="28"/>
          <w:szCs w:val="22"/>
          <w:lang w:val="en-GB"/>
        </w:rPr>
      </w:pPr>
      <w:r w:rsidRPr="00B96498">
        <w:rPr>
          <w:rFonts w:ascii="Calibri" w:hAnsi="Calibri" w:cs="Arial"/>
          <w:b/>
          <w:bCs/>
          <w:color w:val="0070C0"/>
          <w:spacing w:val="-3"/>
          <w:sz w:val="28"/>
          <w:szCs w:val="22"/>
          <w:lang w:val="en-GB"/>
        </w:rPr>
        <w:t>Learning and Development</w:t>
      </w:r>
    </w:p>
    <w:p w:rsidRPr="00B96498" w:rsidR="00FB5DD0" w:rsidP="00FB5DD0" w:rsidRDefault="00FB5DD0" w14:paraId="29235ACC" w14:textId="77777777">
      <w:pPr>
        <w:jc w:val="both"/>
        <w:rPr>
          <w:rFonts w:ascii="Calibri" w:hAnsi="Calibri" w:cs="Arial"/>
          <w:bCs/>
          <w:spacing w:val="-3"/>
          <w:sz w:val="22"/>
          <w:szCs w:val="22"/>
          <w:lang w:val="en-GB"/>
        </w:rPr>
      </w:pPr>
      <w:r w:rsidRPr="00B96498">
        <w:rPr>
          <w:rFonts w:ascii="Calibri" w:hAnsi="Calibri" w:cs="Arial"/>
          <w:bCs/>
          <w:spacing w:val="-3"/>
          <w:sz w:val="22"/>
          <w:szCs w:val="22"/>
          <w:lang w:val="en-GB"/>
        </w:rPr>
        <w:t>As a University Trust, we recognise the importance of investing in our workforce to continue to deliver the right care in the most effective way, based on a sound evidence base and continuing professional development. We offer:</w:t>
      </w:r>
    </w:p>
    <w:p w:rsidRPr="00B96498" w:rsidR="00FB5DD0" w:rsidP="00FB5DD0" w:rsidRDefault="00FB5DD0" w14:paraId="4C5F0AFE" w14:textId="77777777">
      <w:pPr>
        <w:jc w:val="both"/>
        <w:rPr>
          <w:rFonts w:ascii="Calibri" w:hAnsi="Calibri" w:cs="Arial"/>
          <w:bCs/>
          <w:spacing w:val="-3"/>
          <w:sz w:val="22"/>
          <w:szCs w:val="22"/>
          <w:lang w:val="en-GB"/>
        </w:rPr>
      </w:pPr>
    </w:p>
    <w:p w:rsidRPr="00B96498" w:rsidR="00FB5DD0" w:rsidP="00FB5DD0" w:rsidRDefault="00FB5DD0" w14:paraId="753585AA" w14:textId="77777777">
      <w:pPr>
        <w:pStyle w:val="ListParagraph"/>
        <w:numPr>
          <w:ilvl w:val="0"/>
          <w:numId w:val="9"/>
        </w:numPr>
        <w:jc w:val="both"/>
        <w:rPr>
          <w:rFonts w:ascii="Calibri" w:hAnsi="Calibri" w:cs="Arial"/>
          <w:bCs/>
          <w:spacing w:val="-3"/>
          <w:sz w:val="22"/>
          <w:szCs w:val="22"/>
          <w:lang w:val="en-GB"/>
        </w:rPr>
      </w:pPr>
      <w:r w:rsidRPr="00B96498">
        <w:rPr>
          <w:rFonts w:ascii="Calibri" w:hAnsi="Calibri" w:cs="Arial"/>
          <w:bCs/>
          <w:spacing w:val="-3"/>
          <w:sz w:val="22"/>
          <w:szCs w:val="22"/>
          <w:lang w:val="en-GB"/>
        </w:rPr>
        <w:t>A structured leadership and management development programme</w:t>
      </w:r>
    </w:p>
    <w:p w:rsidRPr="00B96498" w:rsidR="00FB5DD0" w:rsidP="00FB5DD0" w:rsidRDefault="00FB5DD0" w14:paraId="2155D155" w14:textId="77777777">
      <w:pPr>
        <w:pStyle w:val="ListParagraph"/>
        <w:numPr>
          <w:ilvl w:val="0"/>
          <w:numId w:val="9"/>
        </w:numPr>
        <w:jc w:val="both"/>
        <w:rPr>
          <w:rFonts w:ascii="Calibri" w:hAnsi="Calibri" w:cs="Arial"/>
          <w:bCs/>
          <w:spacing w:val="-3"/>
          <w:sz w:val="22"/>
          <w:szCs w:val="22"/>
          <w:lang w:val="en-GB"/>
        </w:rPr>
      </w:pPr>
      <w:r w:rsidRPr="00B96498">
        <w:rPr>
          <w:rFonts w:ascii="Calibri" w:hAnsi="Calibri" w:cs="Arial"/>
          <w:bCs/>
          <w:spacing w:val="-3"/>
          <w:sz w:val="22"/>
          <w:szCs w:val="22"/>
          <w:lang w:val="en-GB"/>
        </w:rPr>
        <w:t>Core skills statutory and mandatory training programmes</w:t>
      </w:r>
    </w:p>
    <w:p w:rsidRPr="00B96498" w:rsidR="00FB5DD0" w:rsidP="00FB5DD0" w:rsidRDefault="00FB5DD0" w14:paraId="744C660B" w14:textId="77777777">
      <w:pPr>
        <w:pStyle w:val="ListParagraph"/>
        <w:numPr>
          <w:ilvl w:val="0"/>
          <w:numId w:val="9"/>
        </w:numPr>
        <w:jc w:val="both"/>
        <w:rPr>
          <w:rFonts w:ascii="Calibri" w:hAnsi="Calibri" w:cs="Arial"/>
          <w:bCs/>
          <w:spacing w:val="-3"/>
          <w:sz w:val="22"/>
          <w:szCs w:val="22"/>
          <w:lang w:val="en-GB"/>
        </w:rPr>
      </w:pPr>
      <w:r w:rsidRPr="00B96498">
        <w:rPr>
          <w:rFonts w:ascii="Calibri" w:hAnsi="Calibri" w:cs="Arial"/>
          <w:bCs/>
          <w:spacing w:val="-3"/>
          <w:sz w:val="22"/>
          <w:szCs w:val="22"/>
          <w:lang w:val="en-GB"/>
        </w:rPr>
        <w:t>A ‘one-stop’ induction programme for all new staff – introducing you to the Trust,</w:t>
      </w:r>
    </w:p>
    <w:p w:rsidRPr="00B96498" w:rsidR="00FB5DD0" w:rsidP="00FB5DD0" w:rsidRDefault="00FB5DD0" w14:paraId="31F3AEBB" w14:textId="77777777">
      <w:pPr>
        <w:pStyle w:val="ListParagraph"/>
        <w:numPr>
          <w:ilvl w:val="0"/>
          <w:numId w:val="9"/>
        </w:numPr>
        <w:jc w:val="both"/>
        <w:rPr>
          <w:rFonts w:ascii="Calibri" w:hAnsi="Calibri" w:cs="Arial"/>
          <w:bCs/>
          <w:spacing w:val="-3"/>
          <w:sz w:val="22"/>
          <w:szCs w:val="22"/>
          <w:lang w:val="en-GB"/>
        </w:rPr>
      </w:pPr>
      <w:r w:rsidRPr="00B96498">
        <w:rPr>
          <w:rFonts w:ascii="Calibri" w:hAnsi="Calibri" w:cs="Arial"/>
          <w:bCs/>
          <w:spacing w:val="-3"/>
          <w:sz w:val="22"/>
          <w:szCs w:val="22"/>
          <w:lang w:val="en-GB"/>
        </w:rPr>
        <w:t>our values and our services</w:t>
      </w:r>
    </w:p>
    <w:p w:rsidRPr="00B96498" w:rsidR="00FB5DD0" w:rsidP="00FB5DD0" w:rsidRDefault="00FB5DD0" w14:paraId="6C8303CA" w14:textId="77777777">
      <w:pPr>
        <w:pStyle w:val="ListParagraph"/>
        <w:numPr>
          <w:ilvl w:val="0"/>
          <w:numId w:val="9"/>
        </w:numPr>
        <w:jc w:val="both"/>
        <w:rPr>
          <w:rFonts w:ascii="Calibri" w:hAnsi="Calibri" w:cs="Arial"/>
          <w:bCs/>
          <w:spacing w:val="-3"/>
          <w:sz w:val="22"/>
          <w:szCs w:val="22"/>
          <w:lang w:val="en-GB"/>
        </w:rPr>
      </w:pPr>
      <w:r w:rsidRPr="00B96498">
        <w:rPr>
          <w:rFonts w:ascii="Calibri" w:hAnsi="Calibri" w:cs="Arial"/>
          <w:bCs/>
          <w:spacing w:val="-3"/>
          <w:sz w:val="22"/>
          <w:szCs w:val="22"/>
          <w:lang w:val="en-GB"/>
        </w:rPr>
        <w:t>A structured programme of learning for trainee doctors, student nurses and students across allied health professions</w:t>
      </w:r>
    </w:p>
    <w:p w:rsidRPr="00B96498" w:rsidR="00FB5DD0" w:rsidP="00FB5DD0" w:rsidRDefault="00FB5DD0" w14:paraId="79353DA3" w14:textId="77777777">
      <w:pPr>
        <w:pStyle w:val="ListParagraph"/>
        <w:numPr>
          <w:ilvl w:val="0"/>
          <w:numId w:val="9"/>
        </w:numPr>
        <w:jc w:val="both"/>
        <w:rPr>
          <w:rFonts w:ascii="Calibri" w:hAnsi="Calibri" w:cs="Arial"/>
          <w:bCs/>
          <w:spacing w:val="-3"/>
          <w:sz w:val="22"/>
          <w:szCs w:val="22"/>
          <w:lang w:val="en-GB"/>
        </w:rPr>
      </w:pPr>
      <w:r w:rsidRPr="00B96498">
        <w:rPr>
          <w:rFonts w:ascii="Calibri" w:hAnsi="Calibri" w:cs="Arial"/>
          <w:bCs/>
          <w:spacing w:val="-3"/>
          <w:sz w:val="22"/>
          <w:szCs w:val="22"/>
          <w:lang w:val="en-GB"/>
        </w:rPr>
        <w:t>A coaching network where trained coaches throughout the Trust are matched with staff of all disciplines to provide a powerful development opportunity</w:t>
      </w:r>
    </w:p>
    <w:p w:rsidRPr="00B96498" w:rsidR="00FB5DD0" w:rsidP="00FB5DD0" w:rsidRDefault="00FB5DD0" w14:paraId="0A8A8DBB" w14:textId="77777777">
      <w:pPr>
        <w:pStyle w:val="ListParagraph"/>
        <w:numPr>
          <w:ilvl w:val="0"/>
          <w:numId w:val="9"/>
        </w:numPr>
        <w:jc w:val="both"/>
        <w:rPr>
          <w:rFonts w:ascii="Calibri" w:hAnsi="Calibri" w:cs="Arial"/>
          <w:bCs/>
          <w:spacing w:val="-3"/>
          <w:sz w:val="22"/>
          <w:szCs w:val="22"/>
          <w:lang w:val="en-GB"/>
        </w:rPr>
      </w:pPr>
      <w:r w:rsidRPr="00B96498">
        <w:rPr>
          <w:rFonts w:ascii="Calibri" w:hAnsi="Calibri" w:cs="Arial"/>
          <w:bCs/>
          <w:spacing w:val="-3"/>
          <w:sz w:val="22"/>
          <w:szCs w:val="22"/>
          <w:lang w:val="en-GB"/>
        </w:rPr>
        <w:t>A wide range of Continued Professional Develop (CPD) opportunities, working with</w:t>
      </w:r>
    </w:p>
    <w:p w:rsidRPr="00B96498" w:rsidR="00FB5DD0" w:rsidP="00FB5DD0" w:rsidRDefault="00FB5DD0" w14:paraId="006BE7A0" w14:textId="77777777">
      <w:pPr>
        <w:pStyle w:val="ListParagraph"/>
        <w:numPr>
          <w:ilvl w:val="0"/>
          <w:numId w:val="9"/>
        </w:numPr>
        <w:jc w:val="both"/>
        <w:rPr>
          <w:rFonts w:ascii="Calibri" w:hAnsi="Calibri" w:cs="Arial"/>
          <w:bCs/>
          <w:spacing w:val="-3"/>
          <w:sz w:val="22"/>
          <w:szCs w:val="22"/>
          <w:lang w:val="en-GB"/>
        </w:rPr>
      </w:pPr>
      <w:r w:rsidRPr="00B96498">
        <w:rPr>
          <w:rFonts w:ascii="Calibri" w:hAnsi="Calibri" w:cs="Arial"/>
          <w:bCs/>
          <w:spacing w:val="-3"/>
          <w:sz w:val="22"/>
          <w:szCs w:val="22"/>
          <w:lang w:val="en-GB"/>
        </w:rPr>
        <w:t>partners – such as Middlesex University and University of Hertfordshire, to deliver training and development programmes and support</w:t>
      </w:r>
    </w:p>
    <w:p w:rsidRPr="00B96498" w:rsidR="00FB5DD0" w:rsidP="00FB5DD0" w:rsidRDefault="00FB5DD0" w14:paraId="46A18A70" w14:textId="77777777">
      <w:pPr>
        <w:jc w:val="both"/>
        <w:rPr>
          <w:rStyle w:val="Strong"/>
          <w:rFonts w:ascii="Calibri" w:hAnsi="Calibri"/>
          <w:color w:val="0070C0"/>
          <w:sz w:val="28"/>
          <w:szCs w:val="22"/>
          <w:lang w:val="en-GB"/>
        </w:rPr>
      </w:pPr>
    </w:p>
    <w:p w:rsidRPr="00B96498" w:rsidR="00FB5DD0" w:rsidP="00FB5DD0" w:rsidRDefault="00FB5DD0" w14:paraId="3E48D610" w14:textId="77777777">
      <w:pPr>
        <w:jc w:val="both"/>
        <w:rPr>
          <w:rStyle w:val="Strong"/>
          <w:rFonts w:ascii="Calibri" w:hAnsi="Calibri"/>
          <w:color w:val="0070C0"/>
          <w:sz w:val="28"/>
          <w:szCs w:val="22"/>
          <w:lang w:val="en-GB"/>
        </w:rPr>
      </w:pPr>
      <w:r w:rsidRPr="00B96498">
        <w:rPr>
          <w:rStyle w:val="Strong"/>
          <w:rFonts w:ascii="Calibri" w:hAnsi="Calibri"/>
          <w:color w:val="0070C0"/>
          <w:sz w:val="28"/>
          <w:szCs w:val="22"/>
          <w:lang w:val="en-GB"/>
        </w:rPr>
        <w:t>Health and Wellbeing</w:t>
      </w:r>
    </w:p>
    <w:p w:rsidRPr="00B96498" w:rsidR="00FB5DD0" w:rsidP="00FB5DD0" w:rsidRDefault="00FB5DD0" w14:paraId="0B48EDEC" w14:textId="77777777">
      <w:pPr>
        <w:jc w:val="both"/>
        <w:rPr>
          <w:rStyle w:val="Strong"/>
          <w:rFonts w:ascii="Calibri" w:hAnsi="Calibri"/>
          <w:b w:val="0"/>
          <w:sz w:val="22"/>
          <w:szCs w:val="22"/>
          <w:lang w:val="en-GB"/>
        </w:rPr>
      </w:pPr>
      <w:r w:rsidRPr="00B96498">
        <w:rPr>
          <w:rStyle w:val="Strong"/>
          <w:rFonts w:ascii="Calibri" w:hAnsi="Calibri"/>
          <w:b w:val="0"/>
          <w:sz w:val="22"/>
          <w:szCs w:val="22"/>
          <w:lang w:val="en-GB"/>
        </w:rPr>
        <w:t>We offer a Health Hub which helps improve staff health and wellbeing across the Trust – encouraging staff to step away from their work and think about their own health. This include</w:t>
      </w:r>
      <w:r w:rsidR="001551A7">
        <w:rPr>
          <w:rStyle w:val="Strong"/>
          <w:rFonts w:ascii="Calibri" w:hAnsi="Calibri"/>
          <w:b w:val="0"/>
          <w:sz w:val="22"/>
          <w:szCs w:val="22"/>
          <w:lang w:val="en-GB"/>
        </w:rPr>
        <w:t>s</w:t>
      </w:r>
      <w:r w:rsidRPr="00B96498">
        <w:rPr>
          <w:rStyle w:val="Strong"/>
          <w:rFonts w:ascii="Calibri" w:hAnsi="Calibri"/>
          <w:b w:val="0"/>
          <w:sz w:val="22"/>
          <w:szCs w:val="22"/>
          <w:lang w:val="en-GB"/>
        </w:rPr>
        <w:t>:</w:t>
      </w:r>
    </w:p>
    <w:p w:rsidRPr="00B96498" w:rsidR="00FB5DD0" w:rsidP="00FB5DD0" w:rsidRDefault="00FB5DD0" w14:paraId="07DC1C81" w14:textId="77777777">
      <w:pPr>
        <w:jc w:val="both"/>
        <w:rPr>
          <w:rStyle w:val="Strong"/>
          <w:rFonts w:ascii="Calibri" w:hAnsi="Calibri"/>
          <w:b w:val="0"/>
          <w:sz w:val="22"/>
          <w:szCs w:val="22"/>
          <w:lang w:val="en-GB"/>
        </w:rPr>
      </w:pPr>
    </w:p>
    <w:p w:rsidRPr="00B96498" w:rsidR="00FB5DD0" w:rsidP="00FB5DD0" w:rsidRDefault="00FB5DD0" w14:paraId="223E22F5" w14:textId="77777777">
      <w:pPr>
        <w:pStyle w:val="ListParagraph"/>
        <w:numPr>
          <w:ilvl w:val="0"/>
          <w:numId w:val="10"/>
        </w:numPr>
        <w:jc w:val="both"/>
        <w:rPr>
          <w:rStyle w:val="Strong"/>
          <w:rFonts w:ascii="Calibri" w:hAnsi="Calibri"/>
          <w:b w:val="0"/>
          <w:sz w:val="22"/>
          <w:szCs w:val="22"/>
          <w:lang w:val="en-GB"/>
        </w:rPr>
      </w:pPr>
      <w:r w:rsidRPr="00B96498">
        <w:rPr>
          <w:rStyle w:val="Strong"/>
          <w:rFonts w:ascii="Calibri" w:hAnsi="Calibri"/>
          <w:b w:val="0"/>
          <w:sz w:val="22"/>
          <w:szCs w:val="22"/>
          <w:lang w:val="en-GB"/>
        </w:rPr>
        <w:t>Workshops, challenges and social events throughout the year</w:t>
      </w:r>
    </w:p>
    <w:p w:rsidRPr="00B96498" w:rsidR="00FB5DD0" w:rsidP="00FB5DD0" w:rsidRDefault="00FB5DD0" w14:paraId="44CFDD48" w14:textId="77777777">
      <w:pPr>
        <w:pStyle w:val="ListParagraph"/>
        <w:numPr>
          <w:ilvl w:val="0"/>
          <w:numId w:val="10"/>
        </w:numPr>
        <w:jc w:val="both"/>
        <w:rPr>
          <w:rStyle w:val="Strong"/>
          <w:rFonts w:ascii="Calibri" w:hAnsi="Calibri"/>
          <w:b w:val="0"/>
          <w:sz w:val="22"/>
          <w:szCs w:val="22"/>
          <w:lang w:val="en-GB"/>
        </w:rPr>
      </w:pPr>
      <w:r w:rsidRPr="00B96498">
        <w:rPr>
          <w:rStyle w:val="Strong"/>
          <w:rFonts w:ascii="Calibri" w:hAnsi="Calibri"/>
          <w:b w:val="0"/>
          <w:sz w:val="22"/>
          <w:szCs w:val="22"/>
          <w:lang w:val="en-GB"/>
        </w:rPr>
        <w:t>Confidential and safe forums where staff can talk about the emotional impact of their work</w:t>
      </w:r>
    </w:p>
    <w:p w:rsidRPr="00B96498" w:rsidR="00FB5DD0" w:rsidP="00FB5DD0" w:rsidRDefault="00FB5DD0" w14:paraId="7568E98C" w14:textId="77777777">
      <w:pPr>
        <w:pStyle w:val="ListParagraph"/>
        <w:numPr>
          <w:ilvl w:val="0"/>
          <w:numId w:val="10"/>
        </w:numPr>
        <w:jc w:val="both"/>
        <w:rPr>
          <w:rStyle w:val="Strong"/>
          <w:rFonts w:ascii="Calibri" w:hAnsi="Calibri"/>
          <w:b w:val="0"/>
          <w:sz w:val="22"/>
          <w:szCs w:val="22"/>
          <w:lang w:val="en-GB"/>
        </w:rPr>
      </w:pPr>
      <w:r w:rsidRPr="00B96498">
        <w:rPr>
          <w:rStyle w:val="Strong"/>
          <w:rFonts w:ascii="Calibri" w:hAnsi="Calibri"/>
          <w:b w:val="0"/>
          <w:sz w:val="22"/>
          <w:szCs w:val="22"/>
          <w:lang w:val="en-GB"/>
        </w:rPr>
        <w:t>A</w:t>
      </w:r>
      <w:r w:rsidR="001551A7">
        <w:rPr>
          <w:rStyle w:val="Strong"/>
          <w:rFonts w:ascii="Calibri" w:hAnsi="Calibri"/>
          <w:b w:val="0"/>
          <w:sz w:val="22"/>
          <w:szCs w:val="22"/>
          <w:lang w:val="en-GB"/>
        </w:rPr>
        <w:t>n</w:t>
      </w:r>
      <w:r w:rsidRPr="00B96498">
        <w:rPr>
          <w:rStyle w:val="Strong"/>
          <w:rFonts w:ascii="Calibri" w:hAnsi="Calibri"/>
          <w:b w:val="0"/>
          <w:sz w:val="22"/>
          <w:szCs w:val="22"/>
          <w:lang w:val="en-GB"/>
        </w:rPr>
        <w:t xml:space="preserve"> equality and diversity staff network providing support to all staff</w:t>
      </w:r>
    </w:p>
    <w:p w:rsidRPr="00B96498" w:rsidR="00FB5DD0" w:rsidP="00FB5DD0" w:rsidRDefault="00FB5DD0" w14:paraId="54D48A42" w14:textId="77777777">
      <w:pPr>
        <w:pStyle w:val="ListParagraph"/>
        <w:numPr>
          <w:ilvl w:val="0"/>
          <w:numId w:val="10"/>
        </w:numPr>
        <w:jc w:val="both"/>
        <w:rPr>
          <w:rStyle w:val="Strong"/>
          <w:rFonts w:ascii="Calibri" w:hAnsi="Calibri"/>
          <w:b w:val="0"/>
          <w:sz w:val="22"/>
          <w:szCs w:val="22"/>
          <w:lang w:val="en-GB"/>
        </w:rPr>
      </w:pPr>
      <w:r w:rsidRPr="00B96498">
        <w:rPr>
          <w:rStyle w:val="Strong"/>
          <w:rFonts w:ascii="Calibri" w:hAnsi="Calibri"/>
          <w:b w:val="0"/>
          <w:sz w:val="22"/>
          <w:szCs w:val="22"/>
          <w:lang w:val="en-GB"/>
        </w:rPr>
        <w:t>Mindfulness bite size taster sessions</w:t>
      </w:r>
    </w:p>
    <w:p w:rsidRPr="00B96498" w:rsidR="00FB5DD0" w:rsidP="00FB5DD0" w:rsidRDefault="00FB5DD0" w14:paraId="78C8DD1D" w14:textId="77777777">
      <w:pPr>
        <w:pStyle w:val="ListParagraph"/>
        <w:numPr>
          <w:ilvl w:val="0"/>
          <w:numId w:val="10"/>
        </w:numPr>
        <w:jc w:val="both"/>
        <w:rPr>
          <w:rStyle w:val="Strong"/>
          <w:rFonts w:ascii="Calibri" w:hAnsi="Calibri"/>
          <w:b w:val="0"/>
          <w:sz w:val="22"/>
          <w:szCs w:val="22"/>
          <w:lang w:val="en-GB"/>
        </w:rPr>
      </w:pPr>
      <w:r w:rsidRPr="00B96498">
        <w:rPr>
          <w:rStyle w:val="Strong"/>
          <w:rFonts w:ascii="Calibri" w:hAnsi="Calibri"/>
          <w:b w:val="0"/>
          <w:sz w:val="22"/>
          <w:szCs w:val="22"/>
          <w:lang w:val="en-GB"/>
        </w:rPr>
        <w:t>Mini health checks</w:t>
      </w:r>
    </w:p>
    <w:p w:rsidRPr="00B96498" w:rsidR="00FB5DD0" w:rsidP="00FB5DD0" w:rsidRDefault="00FB5DD0" w14:paraId="4CD7AB41" w14:textId="77777777">
      <w:pPr>
        <w:pStyle w:val="ListParagraph"/>
        <w:numPr>
          <w:ilvl w:val="0"/>
          <w:numId w:val="10"/>
        </w:numPr>
        <w:jc w:val="both"/>
        <w:rPr>
          <w:rStyle w:val="Strong"/>
          <w:rFonts w:ascii="Calibri" w:hAnsi="Calibri"/>
          <w:b w:val="0"/>
          <w:sz w:val="22"/>
          <w:szCs w:val="22"/>
          <w:lang w:val="en-GB"/>
        </w:rPr>
      </w:pPr>
      <w:r w:rsidRPr="00B96498">
        <w:rPr>
          <w:rStyle w:val="Strong"/>
          <w:rFonts w:ascii="Calibri" w:hAnsi="Calibri"/>
          <w:b w:val="0"/>
          <w:sz w:val="22"/>
          <w:szCs w:val="22"/>
          <w:lang w:val="en-GB"/>
        </w:rPr>
        <w:t>Free, confidential counselling services 24/7</w:t>
      </w:r>
    </w:p>
    <w:p w:rsidRPr="00B96498" w:rsidR="00FB5DD0" w:rsidP="00FB5DD0" w:rsidRDefault="00FB5DD0" w14:paraId="08D1B110" w14:textId="77777777">
      <w:pPr>
        <w:pStyle w:val="ListParagraph"/>
        <w:numPr>
          <w:ilvl w:val="0"/>
          <w:numId w:val="10"/>
        </w:numPr>
        <w:jc w:val="both"/>
        <w:rPr>
          <w:rStyle w:val="Strong"/>
          <w:rFonts w:ascii="Calibri" w:hAnsi="Calibri"/>
          <w:b w:val="0"/>
          <w:sz w:val="22"/>
          <w:szCs w:val="22"/>
          <w:lang w:val="en-GB"/>
        </w:rPr>
      </w:pPr>
      <w:r w:rsidRPr="00B96498">
        <w:rPr>
          <w:rStyle w:val="Strong"/>
          <w:rFonts w:ascii="Calibri" w:hAnsi="Calibri"/>
          <w:b w:val="0"/>
          <w:sz w:val="22"/>
          <w:szCs w:val="22"/>
          <w:lang w:val="en-GB"/>
        </w:rPr>
        <w:t>Reduced gym rates at a number of local health clubs/gyms</w:t>
      </w:r>
    </w:p>
    <w:p w:rsidRPr="00B96498" w:rsidR="00FB5DD0" w:rsidP="00FB5DD0" w:rsidRDefault="00FB5DD0" w14:paraId="6F825B1F" w14:textId="77777777">
      <w:pPr>
        <w:jc w:val="both"/>
        <w:rPr>
          <w:rStyle w:val="Strong"/>
          <w:rFonts w:ascii="Calibri" w:hAnsi="Calibri"/>
          <w:color w:val="0070C0"/>
          <w:sz w:val="28"/>
          <w:szCs w:val="22"/>
          <w:lang w:val="en-GB"/>
        </w:rPr>
      </w:pPr>
    </w:p>
    <w:p w:rsidRPr="00B96498" w:rsidR="00FB5DD0" w:rsidP="00FB5DD0" w:rsidRDefault="00FB5DD0" w14:paraId="76EEA9D2" w14:textId="77777777">
      <w:pPr>
        <w:jc w:val="both"/>
        <w:rPr>
          <w:rStyle w:val="Strong"/>
          <w:rFonts w:ascii="Calibri" w:hAnsi="Calibri"/>
          <w:color w:val="0070C0"/>
          <w:sz w:val="28"/>
          <w:szCs w:val="22"/>
          <w:lang w:val="en-GB"/>
        </w:rPr>
      </w:pPr>
      <w:r w:rsidRPr="00B96498">
        <w:rPr>
          <w:rStyle w:val="Strong"/>
          <w:rFonts w:ascii="Calibri" w:hAnsi="Calibri"/>
          <w:color w:val="0070C0"/>
          <w:sz w:val="28"/>
          <w:szCs w:val="22"/>
          <w:lang w:val="en-GB"/>
        </w:rPr>
        <w:t>Pay and Annual Leave</w:t>
      </w:r>
    </w:p>
    <w:p w:rsidRPr="00B96498" w:rsidR="00FB5DD0" w:rsidP="00FB5DD0" w:rsidRDefault="00FB5DD0" w14:paraId="3CF5DD58" w14:textId="77777777">
      <w:pPr>
        <w:pStyle w:val="ListParagraph"/>
        <w:numPr>
          <w:ilvl w:val="0"/>
          <w:numId w:val="11"/>
        </w:numPr>
        <w:jc w:val="both"/>
        <w:rPr>
          <w:rStyle w:val="Strong"/>
          <w:rFonts w:ascii="Calibri" w:hAnsi="Calibri"/>
          <w:b w:val="0"/>
          <w:sz w:val="22"/>
          <w:szCs w:val="22"/>
          <w:lang w:val="en-GB"/>
        </w:rPr>
      </w:pPr>
      <w:r w:rsidRPr="00B96498">
        <w:rPr>
          <w:rStyle w:val="Strong"/>
          <w:rFonts w:ascii="Calibri" w:hAnsi="Calibri"/>
          <w:b w:val="0"/>
          <w:sz w:val="22"/>
          <w:szCs w:val="22"/>
          <w:lang w:val="en-GB"/>
        </w:rPr>
        <w:t>Generous annual leave: starting at 27 days and increasing after five and 10 years</w:t>
      </w:r>
    </w:p>
    <w:p w:rsidRPr="00B96498" w:rsidR="00FB5DD0" w:rsidP="00FB5DD0" w:rsidRDefault="00FB5DD0" w14:paraId="3F393CC7" w14:textId="77777777">
      <w:pPr>
        <w:pStyle w:val="ListParagraph"/>
        <w:numPr>
          <w:ilvl w:val="0"/>
          <w:numId w:val="11"/>
        </w:numPr>
        <w:jc w:val="both"/>
        <w:rPr>
          <w:rStyle w:val="Strong"/>
          <w:rFonts w:ascii="Calibri" w:hAnsi="Calibri"/>
          <w:b w:val="0"/>
          <w:sz w:val="22"/>
          <w:szCs w:val="22"/>
          <w:lang w:val="en-GB"/>
        </w:rPr>
      </w:pPr>
      <w:r w:rsidRPr="00B96498">
        <w:rPr>
          <w:rStyle w:val="Strong"/>
          <w:rFonts w:ascii="Calibri" w:hAnsi="Calibri"/>
          <w:b w:val="0"/>
          <w:sz w:val="22"/>
          <w:szCs w:val="22"/>
          <w:lang w:val="en-GB"/>
        </w:rPr>
        <w:t>Maternity/paternity and shared parental leave schemes</w:t>
      </w:r>
    </w:p>
    <w:p w:rsidRPr="00B96498" w:rsidR="00FB5DD0" w:rsidP="00FB5DD0" w:rsidRDefault="00FB5DD0" w14:paraId="11DD86E5" w14:textId="77777777">
      <w:pPr>
        <w:pStyle w:val="ListParagraph"/>
        <w:numPr>
          <w:ilvl w:val="0"/>
          <w:numId w:val="11"/>
        </w:numPr>
        <w:jc w:val="both"/>
        <w:rPr>
          <w:rStyle w:val="Strong"/>
          <w:rFonts w:ascii="Calibri" w:hAnsi="Calibri"/>
          <w:b w:val="0"/>
          <w:sz w:val="22"/>
          <w:szCs w:val="22"/>
          <w:lang w:val="en-GB"/>
        </w:rPr>
      </w:pPr>
      <w:r w:rsidRPr="00B96498">
        <w:rPr>
          <w:rStyle w:val="Strong"/>
          <w:rFonts w:ascii="Calibri" w:hAnsi="Calibri"/>
          <w:b w:val="0"/>
          <w:sz w:val="22"/>
          <w:szCs w:val="22"/>
          <w:lang w:val="en-GB"/>
        </w:rPr>
        <w:t>Sick pay for all substantive and permanent staff</w:t>
      </w:r>
    </w:p>
    <w:p w:rsidRPr="00B96498" w:rsidR="00FB5DD0" w:rsidP="00FB5DD0" w:rsidRDefault="00FB5DD0" w14:paraId="7A8CC88B" w14:textId="77777777">
      <w:pPr>
        <w:pStyle w:val="ListParagraph"/>
        <w:numPr>
          <w:ilvl w:val="0"/>
          <w:numId w:val="11"/>
        </w:numPr>
        <w:jc w:val="both"/>
        <w:rPr>
          <w:rStyle w:val="Strong"/>
          <w:rFonts w:ascii="Calibri" w:hAnsi="Calibri"/>
          <w:b w:val="0"/>
          <w:sz w:val="22"/>
          <w:szCs w:val="22"/>
          <w:lang w:val="en-GB"/>
        </w:rPr>
      </w:pPr>
      <w:r w:rsidRPr="00B96498">
        <w:rPr>
          <w:rStyle w:val="Strong"/>
          <w:rFonts w:ascii="Calibri" w:hAnsi="Calibri"/>
          <w:b w:val="0"/>
          <w:sz w:val="22"/>
          <w:szCs w:val="22"/>
          <w:lang w:val="en-GB"/>
        </w:rPr>
        <w:t>Range of flexible working options across the Trust including compressed hours, term time contracts, part-time working etc.</w:t>
      </w:r>
    </w:p>
    <w:p w:rsidRPr="00B96498" w:rsidR="00FB5DD0" w:rsidP="00FB5DD0" w:rsidRDefault="00FB5DD0" w14:paraId="05F67609" w14:textId="77777777">
      <w:pPr>
        <w:pStyle w:val="ListParagraph"/>
        <w:numPr>
          <w:ilvl w:val="0"/>
          <w:numId w:val="11"/>
        </w:numPr>
        <w:jc w:val="both"/>
        <w:rPr>
          <w:rStyle w:val="Strong"/>
          <w:rFonts w:ascii="Calibri" w:hAnsi="Calibri"/>
          <w:b w:val="0"/>
          <w:sz w:val="22"/>
          <w:szCs w:val="22"/>
          <w:lang w:val="en-GB"/>
        </w:rPr>
      </w:pPr>
      <w:r w:rsidRPr="00B96498">
        <w:rPr>
          <w:rStyle w:val="Strong"/>
          <w:rFonts w:ascii="Calibri" w:hAnsi="Calibri"/>
          <w:b w:val="0"/>
          <w:sz w:val="22"/>
          <w:szCs w:val="22"/>
          <w:lang w:val="en-GB"/>
        </w:rPr>
        <w:t>One of the best pension schemes in the UK</w:t>
      </w:r>
    </w:p>
    <w:p w:rsidRPr="00B96498" w:rsidR="00FB5DD0" w:rsidP="00FB5DD0" w:rsidRDefault="00FB5DD0" w14:paraId="5B1ADC5C" w14:textId="77777777">
      <w:pPr>
        <w:jc w:val="both"/>
        <w:rPr>
          <w:rStyle w:val="Strong"/>
          <w:rFonts w:ascii="Calibri" w:hAnsi="Calibri"/>
          <w:color w:val="0070C0"/>
          <w:sz w:val="28"/>
          <w:szCs w:val="22"/>
          <w:lang w:val="en-GB"/>
        </w:rPr>
      </w:pPr>
    </w:p>
    <w:p w:rsidRPr="00B96498" w:rsidR="00FB5DD0" w:rsidP="00FB5DD0" w:rsidRDefault="00FB5DD0" w14:paraId="30848BE4" w14:textId="77777777">
      <w:pPr>
        <w:jc w:val="both"/>
        <w:rPr>
          <w:rStyle w:val="Strong"/>
          <w:rFonts w:ascii="Calibri" w:hAnsi="Calibri"/>
          <w:color w:val="0070C0"/>
          <w:sz w:val="28"/>
          <w:szCs w:val="22"/>
          <w:lang w:val="en-GB"/>
        </w:rPr>
      </w:pPr>
      <w:r w:rsidRPr="00B96498">
        <w:rPr>
          <w:rStyle w:val="Strong"/>
          <w:rFonts w:ascii="Calibri" w:hAnsi="Calibri"/>
          <w:color w:val="0070C0"/>
          <w:sz w:val="28"/>
          <w:szCs w:val="22"/>
          <w:lang w:val="en-GB"/>
        </w:rPr>
        <w:t>Road Access and Public Transport</w:t>
      </w:r>
    </w:p>
    <w:p w:rsidR="00FB5DD0" w:rsidP="00BC451A" w:rsidRDefault="00FD7926" w14:paraId="67F774D4" w14:textId="77777777">
      <w:pPr>
        <w:jc w:val="both"/>
        <w:rPr>
          <w:rFonts w:ascii="Calibri" w:hAnsi="Calibri" w:cs="Arial"/>
          <w:sz w:val="22"/>
          <w:szCs w:val="22"/>
          <w:lang w:val="en-GB"/>
        </w:rPr>
      </w:pPr>
      <w:r w:rsidRPr="00FD7926">
        <w:rPr>
          <w:rFonts w:ascii="Calibri" w:hAnsi="Calibri" w:cs="Arial"/>
          <w:spacing w:val="-3"/>
          <w:sz w:val="22"/>
          <w:szCs w:val="22"/>
          <w:lang w:val="en-GB"/>
        </w:rPr>
        <w:t>North Middlesex University Hospital NHS Trust</w:t>
      </w:r>
      <w:r>
        <w:rPr>
          <w:rFonts w:ascii="Calibri" w:hAnsi="Calibri" w:cs="Arial"/>
          <w:spacing w:val="-3"/>
          <w:sz w:val="22"/>
          <w:szCs w:val="22"/>
          <w:lang w:val="en-GB"/>
        </w:rPr>
        <w:t xml:space="preserve"> is s</w:t>
      </w:r>
      <w:r w:rsidRPr="00B96498" w:rsidR="00FB5DD0">
        <w:rPr>
          <w:rFonts w:ascii="Calibri" w:hAnsi="Calibri" w:cs="Arial"/>
          <w:spacing w:val="-3"/>
          <w:sz w:val="22"/>
          <w:szCs w:val="22"/>
          <w:lang w:val="en-GB"/>
        </w:rPr>
        <w:t>ituated on the North Circular Road, the hospital is within very easy reach of the M25, M1, A1, A10 and A12.  The hospital is situated close to the residential districts of North London including Enfield and Winchmore Hill, which all have an excellent environment and schools.</w:t>
      </w:r>
      <w:r w:rsidR="00BC451A">
        <w:rPr>
          <w:rFonts w:ascii="Calibri" w:hAnsi="Calibri" w:cs="Arial"/>
          <w:spacing w:val="-3"/>
          <w:sz w:val="22"/>
          <w:szCs w:val="22"/>
          <w:lang w:val="en-GB"/>
        </w:rPr>
        <w:t xml:space="preserve">   </w:t>
      </w:r>
      <w:r w:rsidRPr="00B96498" w:rsidR="00FB5DD0">
        <w:rPr>
          <w:rFonts w:ascii="Calibri" w:hAnsi="Calibri" w:cs="Arial"/>
          <w:sz w:val="22"/>
          <w:szCs w:val="22"/>
          <w:lang w:val="en-GB"/>
        </w:rPr>
        <w:t>Silver Street main line railway station is a 5-minute walk away, with services direct to Liverpool Street Station and Seven Sisters underground Station.</w:t>
      </w:r>
    </w:p>
    <w:p w:rsidR="00FD7926" w:rsidP="00FB5DD0" w:rsidRDefault="00FD7926" w14:paraId="1B49E267" w14:textId="77777777">
      <w:pPr>
        <w:rPr>
          <w:rFonts w:ascii="Calibri" w:hAnsi="Calibri" w:cs="Arial"/>
          <w:sz w:val="22"/>
          <w:szCs w:val="22"/>
          <w:lang w:val="en-GB"/>
        </w:rPr>
      </w:pPr>
    </w:p>
    <w:p w:rsidR="00FD7926" w:rsidP="00FB5DD0" w:rsidRDefault="00FD7926" w14:paraId="7C7F46C8" w14:textId="77777777">
      <w:pPr>
        <w:rPr>
          <w:rFonts w:ascii="Calibri" w:hAnsi="Calibri" w:cs="Arial"/>
          <w:sz w:val="22"/>
          <w:szCs w:val="22"/>
          <w:lang w:val="en-GB"/>
        </w:rPr>
      </w:pPr>
      <w:r>
        <w:rPr>
          <w:rFonts w:ascii="Calibri" w:hAnsi="Calibri" w:cs="Arial"/>
          <w:sz w:val="22"/>
          <w:szCs w:val="22"/>
          <w:lang w:val="en-GB"/>
        </w:rPr>
        <w:t>Our community services are based in a various locations around Enfield including:</w:t>
      </w:r>
    </w:p>
    <w:p w:rsidR="00FD7926" w:rsidP="00FB5DD0" w:rsidRDefault="00FD7926" w14:paraId="39CB5DCB" w14:textId="77777777">
      <w:pPr>
        <w:rPr>
          <w:rFonts w:ascii="Calibri" w:hAnsi="Calibri" w:cs="Arial"/>
          <w:sz w:val="22"/>
          <w:szCs w:val="22"/>
          <w:lang w:val="en-GB"/>
        </w:rPr>
      </w:pPr>
    </w:p>
    <w:p w:rsidR="00FD7926" w:rsidP="00BC451A" w:rsidRDefault="00FD7926" w14:paraId="49DA0764" w14:textId="77777777">
      <w:pPr>
        <w:rPr>
          <w:rFonts w:ascii="Calibri" w:hAnsi="Calibri" w:cs="Arial"/>
          <w:sz w:val="22"/>
          <w:szCs w:val="22"/>
          <w:lang w:val="en-GB"/>
        </w:rPr>
      </w:pPr>
      <w:r w:rsidRPr="00FD7926">
        <w:rPr>
          <w:rFonts w:ascii="Calibri" w:hAnsi="Calibri" w:cs="Arial"/>
          <w:sz w:val="22"/>
          <w:szCs w:val="22"/>
          <w:lang w:val="en-GB"/>
        </w:rPr>
        <w:t>St Michael’s Primary Care Centre</w:t>
      </w:r>
      <w:r w:rsidR="00BC451A">
        <w:rPr>
          <w:rFonts w:ascii="Calibri" w:hAnsi="Calibri" w:cs="Arial"/>
          <w:sz w:val="22"/>
          <w:szCs w:val="22"/>
          <w:lang w:val="en-GB"/>
        </w:rPr>
        <w:t>,</w:t>
      </w:r>
      <w:r w:rsidRPr="00BC451A" w:rsidR="00BC451A">
        <w:t xml:space="preserve"> </w:t>
      </w:r>
      <w:r w:rsidRPr="00BC451A" w:rsidR="00BC451A">
        <w:rPr>
          <w:rFonts w:ascii="Calibri" w:hAnsi="Calibri" w:cs="Arial"/>
          <w:sz w:val="22"/>
          <w:szCs w:val="22"/>
          <w:lang w:val="en-GB"/>
        </w:rPr>
        <w:t>Gater Drive</w:t>
      </w:r>
      <w:r w:rsidR="00BC451A">
        <w:rPr>
          <w:rFonts w:ascii="Calibri" w:hAnsi="Calibri" w:cs="Arial"/>
          <w:sz w:val="22"/>
          <w:szCs w:val="22"/>
          <w:lang w:val="en-GB"/>
        </w:rPr>
        <w:t xml:space="preserve">, </w:t>
      </w:r>
      <w:r w:rsidRPr="00BC451A" w:rsidR="00BC451A">
        <w:rPr>
          <w:rFonts w:ascii="Calibri" w:hAnsi="Calibri" w:cs="Arial"/>
          <w:sz w:val="22"/>
          <w:szCs w:val="22"/>
          <w:lang w:val="en-GB"/>
        </w:rPr>
        <w:t>Enfield</w:t>
      </w:r>
      <w:r w:rsidR="00BC451A">
        <w:rPr>
          <w:rFonts w:ascii="Calibri" w:hAnsi="Calibri" w:cs="Arial"/>
          <w:sz w:val="22"/>
          <w:szCs w:val="22"/>
          <w:lang w:val="en-GB"/>
        </w:rPr>
        <w:t xml:space="preserve">, </w:t>
      </w:r>
      <w:r w:rsidRPr="00BC451A" w:rsidR="00BC451A">
        <w:rPr>
          <w:rFonts w:ascii="Calibri" w:hAnsi="Calibri" w:cs="Arial"/>
          <w:sz w:val="22"/>
          <w:szCs w:val="22"/>
          <w:lang w:val="en-GB"/>
        </w:rPr>
        <w:t>EN2 0JB</w:t>
      </w:r>
    </w:p>
    <w:p w:rsidRPr="00BC451A" w:rsidR="00BC451A" w:rsidP="00BC451A" w:rsidRDefault="00BC451A" w14:paraId="4C5A6E94" w14:textId="77777777">
      <w:r w:rsidRPr="00BC451A">
        <w:rPr>
          <w:rFonts w:ascii="Calibri" w:hAnsi="Calibri" w:cs="Arial"/>
          <w:sz w:val="22"/>
          <w:szCs w:val="22"/>
          <w:lang w:val="en-GB"/>
        </w:rPr>
        <w:t>Lucas House, 305-309 Fore Street, Edmonton</w:t>
      </w:r>
      <w:r>
        <w:rPr>
          <w:rFonts w:ascii="Calibri" w:hAnsi="Calibri" w:cs="Arial"/>
          <w:sz w:val="22"/>
          <w:szCs w:val="22"/>
          <w:lang w:val="en-GB"/>
        </w:rPr>
        <w:t>,</w:t>
      </w:r>
      <w:r w:rsidRPr="00BC451A">
        <w:rPr>
          <w:rFonts w:ascii="Calibri" w:hAnsi="Calibri" w:cs="Arial"/>
          <w:sz w:val="22"/>
          <w:szCs w:val="22"/>
          <w:lang w:val="en-GB"/>
        </w:rPr>
        <w:t xml:space="preserve"> N9 0PD</w:t>
      </w:r>
      <w:r w:rsidRPr="00BC451A">
        <w:t xml:space="preserve"> </w:t>
      </w:r>
    </w:p>
    <w:p w:rsidRPr="00BC451A" w:rsidR="00FD7926" w:rsidP="00BC451A" w:rsidRDefault="00BC451A" w14:paraId="44510925" w14:textId="77777777">
      <w:pPr>
        <w:rPr>
          <w:rFonts w:ascii="Calibri" w:hAnsi="Calibri" w:cs="Arial"/>
          <w:sz w:val="22"/>
          <w:szCs w:val="22"/>
          <w:lang w:val="en-GB"/>
        </w:rPr>
      </w:pPr>
      <w:r w:rsidRPr="00BC451A">
        <w:rPr>
          <w:rFonts w:ascii="Calibri" w:hAnsi="Calibri" w:cs="Arial"/>
          <w:sz w:val="22"/>
          <w:szCs w:val="22"/>
          <w:lang w:val="en-GB"/>
        </w:rPr>
        <w:t>Forest Primary Care Centre, 308A Hertford Road, Edmonton</w:t>
      </w:r>
      <w:r>
        <w:rPr>
          <w:rFonts w:ascii="Calibri" w:hAnsi="Calibri" w:cs="Arial"/>
          <w:sz w:val="22"/>
          <w:szCs w:val="22"/>
          <w:lang w:val="en-GB"/>
        </w:rPr>
        <w:t>,</w:t>
      </w:r>
      <w:r w:rsidRPr="00BC451A">
        <w:rPr>
          <w:rFonts w:ascii="Calibri" w:hAnsi="Calibri" w:cs="Arial"/>
          <w:sz w:val="22"/>
          <w:szCs w:val="22"/>
          <w:lang w:val="en-GB"/>
        </w:rPr>
        <w:t xml:space="preserve"> N9 7HD</w:t>
      </w:r>
    </w:p>
    <w:p w:rsidRPr="00BC451A" w:rsidR="00BC451A" w:rsidP="00BC451A" w:rsidRDefault="00BC451A" w14:paraId="73D8A110" w14:textId="77777777">
      <w:pPr>
        <w:rPr>
          <w:rFonts w:ascii="Calibri" w:hAnsi="Calibri" w:cs="Arial"/>
          <w:sz w:val="22"/>
          <w:szCs w:val="22"/>
          <w:lang w:val="en-GB"/>
        </w:rPr>
      </w:pPr>
      <w:r w:rsidRPr="00BC451A">
        <w:rPr>
          <w:rFonts w:ascii="Calibri" w:hAnsi="Calibri" w:cs="Arial"/>
          <w:sz w:val="22"/>
          <w:szCs w:val="22"/>
          <w:lang w:val="en-GB"/>
        </w:rPr>
        <w:t>Chase Farm Hospital</w:t>
      </w:r>
      <w:r w:rsidR="007B5B85">
        <w:rPr>
          <w:rFonts w:ascii="Calibri" w:hAnsi="Calibri" w:cs="Arial"/>
          <w:sz w:val="22"/>
          <w:szCs w:val="22"/>
          <w:lang w:val="en-GB"/>
        </w:rPr>
        <w:t xml:space="preserve"> and the Skye Unit</w:t>
      </w:r>
      <w:r w:rsidRPr="00BC451A">
        <w:rPr>
          <w:rFonts w:ascii="Calibri" w:hAnsi="Calibri" w:cs="Arial"/>
          <w:sz w:val="22"/>
          <w:szCs w:val="22"/>
          <w:lang w:val="en-GB"/>
        </w:rPr>
        <w:t>, The Ridgeway, Enfield</w:t>
      </w:r>
      <w:r>
        <w:rPr>
          <w:rFonts w:ascii="Calibri" w:hAnsi="Calibri" w:cs="Arial"/>
          <w:sz w:val="22"/>
          <w:szCs w:val="22"/>
          <w:lang w:val="en-GB"/>
        </w:rPr>
        <w:t xml:space="preserve">, </w:t>
      </w:r>
      <w:r w:rsidRPr="00BC451A">
        <w:rPr>
          <w:rFonts w:ascii="Calibri" w:hAnsi="Calibri" w:cs="Arial"/>
          <w:sz w:val="22"/>
          <w:szCs w:val="22"/>
          <w:lang w:val="en-GB"/>
        </w:rPr>
        <w:t>EN2 8JL</w:t>
      </w:r>
    </w:p>
    <w:p w:rsidRPr="00BC451A" w:rsidR="00BC451A" w:rsidP="00BC451A" w:rsidRDefault="00BC451A" w14:paraId="58A7CDBC" w14:textId="77777777">
      <w:pPr>
        <w:jc w:val="both"/>
        <w:rPr>
          <w:rFonts w:ascii="Calibri" w:hAnsi="Calibri" w:cs="Arial"/>
          <w:spacing w:val="-3"/>
          <w:sz w:val="22"/>
          <w:szCs w:val="22"/>
          <w:lang w:val="en-GB"/>
        </w:rPr>
      </w:pPr>
      <w:r w:rsidRPr="00BC451A">
        <w:rPr>
          <w:rFonts w:ascii="Calibri" w:hAnsi="Calibri" w:cs="Arial"/>
          <w:spacing w:val="-3"/>
          <w:sz w:val="22"/>
          <w:szCs w:val="22"/>
          <w:lang w:val="en-GB"/>
        </w:rPr>
        <w:t>Eagle House Surgery, 291 High Street, Enfield, EN3 4DN</w:t>
      </w:r>
    </w:p>
    <w:p w:rsidRPr="00BC451A" w:rsidR="00BC451A" w:rsidP="00BC451A" w:rsidRDefault="00BC451A" w14:paraId="388C86EE" w14:textId="77777777">
      <w:pPr>
        <w:jc w:val="both"/>
        <w:rPr>
          <w:rFonts w:ascii="Calibri" w:hAnsi="Calibri" w:cs="Arial"/>
          <w:spacing w:val="-3"/>
          <w:sz w:val="22"/>
          <w:szCs w:val="22"/>
          <w:lang w:val="en-GB"/>
        </w:rPr>
      </w:pPr>
      <w:r w:rsidRPr="00BC451A">
        <w:rPr>
          <w:rFonts w:ascii="Calibri" w:hAnsi="Calibri" w:cs="Arial"/>
          <w:spacing w:val="-3"/>
          <w:sz w:val="22"/>
          <w:szCs w:val="22"/>
          <w:lang w:val="en-GB"/>
        </w:rPr>
        <w:t>Highlands Health Centre, 3 Florey Square, Winchmore Hill, N21 1UJ</w:t>
      </w:r>
    </w:p>
    <w:p w:rsidRPr="00B96498" w:rsidR="00FB5DD0" w:rsidP="00BC451A" w:rsidRDefault="00BC451A" w14:paraId="022125F1" w14:textId="77777777">
      <w:pPr>
        <w:jc w:val="both"/>
        <w:rPr>
          <w:rFonts w:ascii="Calibri" w:hAnsi="Calibri" w:cs="Arial"/>
          <w:spacing w:val="-3"/>
          <w:sz w:val="22"/>
          <w:szCs w:val="22"/>
          <w:lang w:val="en-GB"/>
        </w:rPr>
      </w:pPr>
      <w:r w:rsidRPr="00BC451A">
        <w:rPr>
          <w:rFonts w:ascii="Calibri" w:hAnsi="Calibri" w:cs="Arial"/>
          <w:spacing w:val="-3"/>
          <w:sz w:val="22"/>
          <w:szCs w:val="22"/>
          <w:lang w:val="en-GB"/>
        </w:rPr>
        <w:t>Bowes Road Clinic, 269 Bowes road, Enfield, N11 1BD</w:t>
      </w:r>
    </w:p>
    <w:p w:rsidRPr="007B5B85" w:rsidR="00BC451A" w:rsidP="00FB5DD0" w:rsidRDefault="007B5B85" w14:paraId="4CB93AFC" w14:textId="77777777">
      <w:pPr>
        <w:jc w:val="both"/>
        <w:rPr>
          <w:rFonts w:ascii="Calibri" w:hAnsi="Calibri" w:cs="Arial"/>
          <w:spacing w:val="-3"/>
          <w:sz w:val="22"/>
          <w:szCs w:val="22"/>
          <w:lang w:val="en-GB"/>
        </w:rPr>
      </w:pPr>
      <w:r w:rsidRPr="007B5B85">
        <w:rPr>
          <w:rFonts w:ascii="Calibri" w:hAnsi="Calibri" w:cs="Arial"/>
          <w:spacing w:val="-3"/>
          <w:sz w:val="22"/>
          <w:szCs w:val="22"/>
          <w:lang w:val="en-GB"/>
        </w:rPr>
        <w:t>George Marsha Centre, St Ann’s Hospital Site</w:t>
      </w:r>
    </w:p>
    <w:p w:rsidRPr="007B5B85" w:rsidR="007B5B85" w:rsidP="00FB5DD0" w:rsidRDefault="007B5B85" w14:paraId="7918A45F" w14:textId="77777777">
      <w:pPr>
        <w:jc w:val="both"/>
        <w:rPr>
          <w:rFonts w:ascii="Calibri" w:hAnsi="Calibri" w:cs="Arial"/>
          <w:spacing w:val="-3"/>
          <w:sz w:val="22"/>
          <w:szCs w:val="22"/>
          <w:lang w:val="en-GB"/>
        </w:rPr>
      </w:pPr>
      <w:r w:rsidRPr="007B5B85">
        <w:rPr>
          <w:rFonts w:ascii="Calibri" w:hAnsi="Calibri" w:cs="Arial"/>
          <w:spacing w:val="-3"/>
          <w:sz w:val="22"/>
          <w:szCs w:val="22"/>
          <w:lang w:val="en-GB"/>
        </w:rPr>
        <w:t xml:space="preserve">Bay Tree House, Enfield </w:t>
      </w:r>
    </w:p>
    <w:p w:rsidR="007B5B85" w:rsidP="00FB5DD0" w:rsidRDefault="007B5B85" w14:paraId="4166C4A7" w14:textId="77777777">
      <w:pPr>
        <w:jc w:val="both"/>
        <w:rPr>
          <w:rFonts w:ascii="Calibri" w:hAnsi="Calibri" w:cs="Arial"/>
          <w:b/>
          <w:color w:val="0070C0"/>
          <w:spacing w:val="-3"/>
          <w:sz w:val="28"/>
          <w:szCs w:val="22"/>
          <w:lang w:val="en-GB"/>
        </w:rPr>
      </w:pPr>
    </w:p>
    <w:p w:rsidRPr="00421393" w:rsidR="00421393" w:rsidP="00FB5DD0" w:rsidRDefault="00421393" w14:paraId="1E930320" w14:textId="77777777">
      <w:pPr>
        <w:jc w:val="both"/>
        <w:rPr>
          <w:rFonts w:ascii="Calibri" w:hAnsi="Calibri" w:cs="Arial"/>
          <w:spacing w:val="-3"/>
          <w:sz w:val="22"/>
          <w:szCs w:val="22"/>
          <w:lang w:val="en-GB"/>
        </w:rPr>
      </w:pPr>
      <w:r w:rsidRPr="00421393">
        <w:rPr>
          <w:rFonts w:ascii="Calibri" w:hAnsi="Calibri" w:cs="Arial"/>
          <w:spacing w:val="-3"/>
          <w:sz w:val="22"/>
          <w:szCs w:val="22"/>
          <w:lang w:val="en-GB"/>
        </w:rPr>
        <w:t xml:space="preserve">For more information about the services available </w:t>
      </w:r>
      <w:r>
        <w:rPr>
          <w:rFonts w:ascii="Calibri" w:hAnsi="Calibri" w:cs="Arial"/>
          <w:spacing w:val="-3"/>
          <w:sz w:val="22"/>
          <w:szCs w:val="22"/>
          <w:lang w:val="en-GB"/>
        </w:rPr>
        <w:t xml:space="preserve">at these locations </w:t>
      </w:r>
      <w:r w:rsidRPr="00421393">
        <w:rPr>
          <w:rFonts w:ascii="Calibri" w:hAnsi="Calibri" w:cs="Arial"/>
          <w:spacing w:val="-3"/>
          <w:sz w:val="22"/>
          <w:szCs w:val="22"/>
          <w:lang w:val="en-GB"/>
        </w:rPr>
        <w:t xml:space="preserve">click </w:t>
      </w:r>
      <w:hyperlink w:history="1" r:id="rId15">
        <w:r w:rsidRPr="002E0C5A">
          <w:rPr>
            <w:rFonts w:ascii="Calibri" w:hAnsi="Calibri" w:cs="Calibri"/>
            <w:sz w:val="22"/>
            <w:u w:val="single"/>
          </w:rPr>
          <w:t>here</w:t>
        </w:r>
      </w:hyperlink>
    </w:p>
    <w:p w:rsidR="00421393" w:rsidP="00FB5DD0" w:rsidRDefault="00421393" w14:paraId="08EBAEE8" w14:textId="77777777">
      <w:pPr>
        <w:jc w:val="both"/>
        <w:rPr>
          <w:rFonts w:ascii="Calibri" w:hAnsi="Calibri" w:cs="Arial"/>
          <w:b/>
          <w:color w:val="0070C0"/>
          <w:spacing w:val="-3"/>
          <w:sz w:val="28"/>
          <w:szCs w:val="22"/>
          <w:lang w:val="en-GB"/>
        </w:rPr>
      </w:pPr>
    </w:p>
    <w:p w:rsidRPr="00B96498" w:rsidR="007563CE" w:rsidP="001551A7" w:rsidRDefault="00FB5DD0" w14:paraId="54A1AA4F" w14:textId="77777777">
      <w:pPr>
        <w:jc w:val="center"/>
        <w:rPr>
          <w:rFonts w:ascii="Calibri" w:hAnsi="Calibri" w:cs="Calibri"/>
          <w:b/>
          <w:bCs/>
          <w:color w:val="0070C0"/>
          <w:kern w:val="32"/>
          <w:szCs w:val="22"/>
          <w:lang w:val="en-GB"/>
        </w:rPr>
      </w:pPr>
      <w:r w:rsidRPr="00B96498">
        <w:rPr>
          <w:rFonts w:ascii="Calibri" w:hAnsi="Calibri"/>
          <w:b/>
          <w:color w:val="0070C0"/>
          <w:sz w:val="28"/>
          <w:szCs w:val="22"/>
        </w:rPr>
        <w:t xml:space="preserve">Our Values and Expected </w:t>
      </w:r>
      <w:proofErr w:type="spellStart"/>
      <w:r w:rsidRPr="00B96498">
        <w:rPr>
          <w:rFonts w:ascii="Calibri" w:hAnsi="Calibri"/>
          <w:b/>
          <w:color w:val="0070C0"/>
          <w:sz w:val="28"/>
          <w:szCs w:val="22"/>
        </w:rPr>
        <w:t>B</w:t>
      </w:r>
      <w:r w:rsidRPr="00B96498" w:rsidR="007563CE">
        <w:rPr>
          <w:rFonts w:ascii="Calibri" w:hAnsi="Calibri"/>
          <w:b/>
          <w:color w:val="0070C0"/>
          <w:sz w:val="28"/>
          <w:szCs w:val="22"/>
        </w:rPr>
        <w:t>ehaviours</w:t>
      </w:r>
      <w:proofErr w:type="spellEnd"/>
    </w:p>
    <w:p w:rsidRPr="00B96498" w:rsidR="00D81A7E" w:rsidP="007563CE" w:rsidRDefault="00D81A7E" w14:paraId="590F8319" w14:textId="77777777">
      <w:pPr>
        <w:rPr>
          <w:rFonts w:ascii="Calibri" w:hAnsi="Calibri" w:cs="Arial"/>
          <w:sz w:val="22"/>
          <w:szCs w:val="22"/>
          <w:lang w:val="en-GB"/>
        </w:rPr>
      </w:pPr>
    </w:p>
    <w:p w:rsidRPr="00B96498" w:rsidR="007563CE" w:rsidP="007563CE" w:rsidRDefault="007563CE" w14:paraId="43252D39" w14:textId="77777777">
      <w:pPr>
        <w:rPr>
          <w:rFonts w:ascii="Calibri" w:hAnsi="Calibri" w:cs="Arial"/>
          <w:sz w:val="22"/>
          <w:szCs w:val="22"/>
          <w:lang w:val="en-GB"/>
        </w:rPr>
      </w:pPr>
      <w:r w:rsidRPr="00B96498">
        <w:rPr>
          <w:rFonts w:ascii="Calibri" w:hAnsi="Calibri" w:cs="Arial"/>
          <w:sz w:val="22"/>
          <w:szCs w:val="22"/>
          <w:lang w:val="en-GB"/>
        </w:rPr>
        <w:t xml:space="preserve">You are part of Team North Mid, a workforce over </w:t>
      </w:r>
      <w:r w:rsidR="001551A7">
        <w:rPr>
          <w:rFonts w:ascii="Calibri" w:hAnsi="Calibri" w:cs="Arial"/>
          <w:sz w:val="22"/>
          <w:szCs w:val="22"/>
          <w:lang w:val="en-GB"/>
        </w:rPr>
        <w:t>4,000</w:t>
      </w:r>
      <w:r w:rsidRPr="00B96498">
        <w:rPr>
          <w:rFonts w:ascii="Calibri" w:hAnsi="Calibri" w:cs="Arial"/>
          <w:sz w:val="22"/>
          <w:szCs w:val="22"/>
          <w:lang w:val="en-GB"/>
        </w:rPr>
        <w:t xml:space="preserve"> strong. A big part of working here is having a culture and values that help us to achieve our vision of delivering outstanding care to local people.</w:t>
      </w:r>
    </w:p>
    <w:p w:rsidRPr="00B96498" w:rsidR="007563CE" w:rsidP="007563CE" w:rsidRDefault="007563CE" w14:paraId="0444C711" w14:textId="77777777">
      <w:pPr>
        <w:rPr>
          <w:rFonts w:ascii="Calibri" w:hAnsi="Calibri" w:cs="Arial"/>
          <w:sz w:val="22"/>
          <w:szCs w:val="22"/>
          <w:lang w:val="en-GB"/>
        </w:rPr>
      </w:pPr>
    </w:p>
    <w:p w:rsidRPr="00B96498" w:rsidR="007563CE" w:rsidP="007563CE" w:rsidRDefault="007563CE" w14:paraId="5D95851B" w14:textId="77777777">
      <w:pPr>
        <w:rPr>
          <w:rFonts w:ascii="Calibri" w:hAnsi="Calibri" w:cs="Arial"/>
          <w:b/>
          <w:bCs/>
          <w:color w:val="ED7D31"/>
          <w:sz w:val="28"/>
          <w:szCs w:val="22"/>
          <w:lang w:val="en-GB"/>
        </w:rPr>
      </w:pPr>
      <w:r w:rsidRPr="00B96498">
        <w:rPr>
          <w:rFonts w:ascii="Calibri" w:hAnsi="Calibri" w:cs="Arial"/>
          <w:b/>
          <w:bCs/>
          <w:color w:val="ED7D31"/>
          <w:sz w:val="28"/>
          <w:szCs w:val="22"/>
          <w:lang w:val="en-GB"/>
        </w:rPr>
        <w:t>We are caring:</w:t>
      </w:r>
    </w:p>
    <w:tbl>
      <w:tblPr>
        <w:tblW w:w="0" w:type="auto"/>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4A0" w:firstRow="1" w:lastRow="0" w:firstColumn="1" w:lastColumn="0" w:noHBand="0" w:noVBand="1"/>
      </w:tblPr>
      <w:tblGrid>
        <w:gridCol w:w="6658"/>
        <w:gridCol w:w="2359"/>
      </w:tblGrid>
      <w:tr w:rsidRPr="00243E38" w:rsidR="007563CE" w:rsidTr="00BB3891" w14:paraId="260139DC" w14:textId="77777777">
        <w:tc>
          <w:tcPr>
            <w:tcW w:w="0" w:type="auto"/>
            <w:shd w:val="clear" w:color="auto" w:fill="auto"/>
          </w:tcPr>
          <w:p w:rsidRPr="00B96498" w:rsidR="007563CE" w:rsidP="007563CE" w:rsidRDefault="007563CE" w14:paraId="4C2043E9" w14:textId="77777777">
            <w:pPr>
              <w:rPr>
                <w:rFonts w:ascii="Calibri" w:hAnsi="Calibri" w:cs="Arial"/>
                <w:sz w:val="22"/>
                <w:szCs w:val="22"/>
                <w:lang w:val="en-GB"/>
              </w:rPr>
            </w:pPr>
            <w:r w:rsidRPr="00B96498">
              <w:rPr>
                <w:rFonts w:ascii="Calibri" w:hAnsi="Calibri" w:cs="Arial"/>
                <w:sz w:val="22"/>
                <w:szCs w:val="22"/>
                <w:lang w:val="en-GB"/>
              </w:rPr>
              <w:t>What it means</w:t>
            </w:r>
          </w:p>
        </w:tc>
        <w:tc>
          <w:tcPr>
            <w:tcW w:w="0" w:type="auto"/>
            <w:shd w:val="clear" w:color="auto" w:fill="auto"/>
          </w:tcPr>
          <w:p w:rsidRPr="00B96498" w:rsidR="007563CE" w:rsidP="007563CE" w:rsidRDefault="007563CE" w14:paraId="0CDA1917" w14:textId="77777777">
            <w:pPr>
              <w:jc w:val="center"/>
              <w:rPr>
                <w:rFonts w:ascii="Calibri" w:hAnsi="Calibri" w:cs="Arial"/>
                <w:sz w:val="22"/>
                <w:szCs w:val="22"/>
                <w:lang w:val="en-GB"/>
              </w:rPr>
            </w:pPr>
            <w:r w:rsidRPr="00B96498">
              <w:rPr>
                <w:rFonts w:ascii="Calibri" w:hAnsi="Calibri" w:cs="Arial"/>
                <w:sz w:val="22"/>
                <w:szCs w:val="22"/>
                <w:lang w:val="en-GB"/>
              </w:rPr>
              <w:t>Our behaviours</w:t>
            </w:r>
          </w:p>
        </w:tc>
      </w:tr>
      <w:tr w:rsidRPr="00243E38" w:rsidR="007563CE" w:rsidTr="00BB3891" w14:paraId="3967045F" w14:textId="77777777">
        <w:tc>
          <w:tcPr>
            <w:tcW w:w="0" w:type="auto"/>
            <w:shd w:val="clear" w:color="auto" w:fill="auto"/>
          </w:tcPr>
          <w:p w:rsidRPr="00B96498" w:rsidR="007563CE" w:rsidP="007563CE" w:rsidRDefault="007563CE" w14:paraId="181570BC" w14:textId="77777777">
            <w:pPr>
              <w:numPr>
                <w:ilvl w:val="0"/>
                <w:numId w:val="6"/>
              </w:numPr>
              <w:contextualSpacing/>
              <w:rPr>
                <w:rFonts w:ascii="Calibri" w:hAnsi="Calibri" w:eastAsia="Calibri" w:cs="Arial"/>
                <w:sz w:val="22"/>
                <w:szCs w:val="22"/>
                <w:lang w:val="en-GB"/>
              </w:rPr>
            </w:pPr>
            <w:r w:rsidRPr="00B96498">
              <w:rPr>
                <w:rFonts w:ascii="Calibri" w:hAnsi="Calibri" w:eastAsia="Calibri" w:cs="Arial"/>
                <w:sz w:val="22"/>
                <w:szCs w:val="22"/>
                <w:lang w:val="en-GB"/>
              </w:rPr>
              <w:t>We are compassionate and take time out to check on colleagues and patients</w:t>
            </w:r>
          </w:p>
          <w:p w:rsidRPr="00B96498" w:rsidR="007563CE" w:rsidP="007563CE" w:rsidRDefault="007563CE" w14:paraId="09929E8A" w14:textId="77777777">
            <w:pPr>
              <w:numPr>
                <w:ilvl w:val="0"/>
                <w:numId w:val="6"/>
              </w:numPr>
              <w:contextualSpacing/>
              <w:rPr>
                <w:rFonts w:ascii="Calibri" w:hAnsi="Calibri" w:eastAsia="Calibri" w:cs="Arial"/>
                <w:sz w:val="22"/>
                <w:szCs w:val="22"/>
                <w:lang w:val="en-GB"/>
              </w:rPr>
            </w:pPr>
            <w:r w:rsidRPr="00B96498">
              <w:rPr>
                <w:rFonts w:ascii="Calibri" w:hAnsi="Calibri" w:eastAsia="Calibri" w:cs="Arial"/>
                <w:sz w:val="22"/>
                <w:szCs w:val="22"/>
                <w:lang w:val="en-GB"/>
              </w:rPr>
              <w:t>We are understanding and recognise each other as individuals</w:t>
            </w:r>
          </w:p>
          <w:p w:rsidRPr="00B96498" w:rsidR="007563CE" w:rsidP="007563CE" w:rsidRDefault="007563CE" w14:paraId="58D8B720" w14:textId="77777777">
            <w:pPr>
              <w:numPr>
                <w:ilvl w:val="0"/>
                <w:numId w:val="6"/>
              </w:numPr>
              <w:contextualSpacing/>
              <w:rPr>
                <w:rFonts w:ascii="Calibri" w:hAnsi="Calibri" w:eastAsia="Calibri" w:cs="Arial"/>
                <w:sz w:val="22"/>
                <w:szCs w:val="22"/>
                <w:lang w:val="en-GB"/>
              </w:rPr>
            </w:pPr>
            <w:r w:rsidRPr="00B96498">
              <w:rPr>
                <w:rFonts w:ascii="Calibri" w:hAnsi="Calibri" w:eastAsia="Calibri" w:cs="Arial"/>
                <w:sz w:val="22"/>
                <w:szCs w:val="22"/>
                <w:lang w:val="en-GB"/>
              </w:rPr>
              <w:t>We are committed to improving our community for colleagues, patients and carers</w:t>
            </w:r>
          </w:p>
        </w:tc>
        <w:tc>
          <w:tcPr>
            <w:tcW w:w="0" w:type="auto"/>
            <w:shd w:val="clear" w:color="auto" w:fill="auto"/>
          </w:tcPr>
          <w:p w:rsidRPr="00B96498" w:rsidR="007563CE" w:rsidP="007563CE" w:rsidRDefault="007563CE" w14:paraId="0CF619CD" w14:textId="77777777">
            <w:pPr>
              <w:numPr>
                <w:ilvl w:val="0"/>
                <w:numId w:val="6"/>
              </w:numPr>
              <w:contextualSpacing/>
              <w:rPr>
                <w:rFonts w:ascii="Calibri" w:hAnsi="Calibri" w:eastAsia="Calibri" w:cs="Arial"/>
                <w:sz w:val="22"/>
                <w:szCs w:val="22"/>
                <w:lang w:val="en-GB"/>
              </w:rPr>
            </w:pPr>
            <w:r w:rsidRPr="00B96498">
              <w:rPr>
                <w:rFonts w:ascii="Calibri" w:hAnsi="Calibri" w:eastAsia="Calibri" w:cs="Arial"/>
                <w:sz w:val="22"/>
                <w:szCs w:val="22"/>
                <w:lang w:val="en-GB"/>
              </w:rPr>
              <w:t>Showing empathy</w:t>
            </w:r>
          </w:p>
          <w:p w:rsidRPr="00B96498" w:rsidR="007563CE" w:rsidP="007563CE" w:rsidRDefault="007563CE" w14:paraId="58487269" w14:textId="77777777">
            <w:pPr>
              <w:numPr>
                <w:ilvl w:val="0"/>
                <w:numId w:val="6"/>
              </w:numPr>
              <w:contextualSpacing/>
              <w:rPr>
                <w:rFonts w:ascii="Calibri" w:hAnsi="Calibri" w:eastAsia="Calibri" w:cs="Arial"/>
                <w:sz w:val="22"/>
                <w:szCs w:val="22"/>
                <w:lang w:val="en-GB"/>
              </w:rPr>
            </w:pPr>
            <w:r w:rsidRPr="00B96498">
              <w:rPr>
                <w:rFonts w:ascii="Calibri" w:hAnsi="Calibri" w:eastAsia="Calibri" w:cs="Arial"/>
                <w:sz w:val="22"/>
                <w:szCs w:val="22"/>
                <w:lang w:val="en-GB"/>
              </w:rPr>
              <w:t>Being curious</w:t>
            </w:r>
          </w:p>
          <w:p w:rsidRPr="00B96498" w:rsidR="007563CE" w:rsidP="007563CE" w:rsidRDefault="007563CE" w14:paraId="6E5A1509" w14:textId="77777777">
            <w:pPr>
              <w:numPr>
                <w:ilvl w:val="0"/>
                <w:numId w:val="6"/>
              </w:numPr>
              <w:contextualSpacing/>
              <w:rPr>
                <w:rFonts w:ascii="Calibri" w:hAnsi="Calibri" w:eastAsia="Calibri" w:cs="Arial"/>
                <w:sz w:val="22"/>
                <w:szCs w:val="22"/>
                <w:lang w:val="en-GB"/>
              </w:rPr>
            </w:pPr>
            <w:r w:rsidRPr="00B96498">
              <w:rPr>
                <w:rFonts w:ascii="Calibri" w:hAnsi="Calibri" w:eastAsia="Calibri" w:cs="Arial"/>
                <w:sz w:val="22"/>
                <w:szCs w:val="22"/>
                <w:lang w:val="en-GB"/>
              </w:rPr>
              <w:t>Showing humility</w:t>
            </w:r>
          </w:p>
          <w:p w:rsidRPr="00B96498" w:rsidR="007563CE" w:rsidP="007563CE" w:rsidRDefault="007563CE" w14:paraId="10E5F3E2" w14:textId="77777777">
            <w:pPr>
              <w:numPr>
                <w:ilvl w:val="0"/>
                <w:numId w:val="6"/>
              </w:numPr>
              <w:contextualSpacing/>
              <w:rPr>
                <w:rFonts w:ascii="Calibri" w:hAnsi="Calibri" w:eastAsia="Calibri" w:cs="Arial"/>
                <w:sz w:val="22"/>
                <w:szCs w:val="22"/>
                <w:lang w:val="en-GB"/>
              </w:rPr>
            </w:pPr>
            <w:r w:rsidRPr="00B96498">
              <w:rPr>
                <w:rFonts w:ascii="Calibri" w:hAnsi="Calibri" w:eastAsia="Calibri" w:cs="Arial"/>
                <w:sz w:val="22"/>
                <w:szCs w:val="22"/>
                <w:lang w:val="en-GB"/>
              </w:rPr>
              <w:t>Listening to others</w:t>
            </w:r>
          </w:p>
          <w:p w:rsidRPr="00B96498" w:rsidR="007563CE" w:rsidP="007563CE" w:rsidRDefault="007563CE" w14:paraId="60C9D115" w14:textId="77777777">
            <w:pPr>
              <w:rPr>
                <w:rFonts w:ascii="Calibri" w:hAnsi="Calibri" w:cs="Arial"/>
                <w:sz w:val="22"/>
                <w:szCs w:val="22"/>
                <w:lang w:val="en-GB"/>
              </w:rPr>
            </w:pPr>
          </w:p>
        </w:tc>
      </w:tr>
    </w:tbl>
    <w:p w:rsidRPr="00B96498" w:rsidR="007563CE" w:rsidP="007563CE" w:rsidRDefault="007563CE" w14:paraId="401F8003" w14:textId="77777777">
      <w:pPr>
        <w:rPr>
          <w:rFonts w:ascii="Calibri" w:hAnsi="Calibri" w:cs="Arial"/>
          <w:sz w:val="22"/>
          <w:szCs w:val="22"/>
          <w:lang w:val="en-GB"/>
        </w:rPr>
      </w:pPr>
    </w:p>
    <w:p w:rsidRPr="00B96498" w:rsidR="007563CE" w:rsidP="007563CE" w:rsidRDefault="007563CE" w14:paraId="137EC238" w14:textId="77777777">
      <w:pPr>
        <w:rPr>
          <w:rFonts w:ascii="Calibri" w:hAnsi="Calibri" w:cs="Arial"/>
          <w:b/>
          <w:bCs/>
          <w:color w:val="70AD47"/>
          <w:sz w:val="28"/>
          <w:szCs w:val="22"/>
          <w:lang w:val="en-GB"/>
        </w:rPr>
      </w:pPr>
      <w:r w:rsidRPr="00B96498">
        <w:rPr>
          <w:rFonts w:ascii="Calibri" w:hAnsi="Calibri" w:cs="Arial"/>
          <w:b/>
          <w:bCs/>
          <w:color w:val="70AD47"/>
          <w:sz w:val="28"/>
          <w:szCs w:val="22"/>
          <w:lang w:val="en-GB"/>
        </w:rPr>
        <w:t>We are fair:</w:t>
      </w:r>
    </w:p>
    <w:tbl>
      <w:tblPr>
        <w:tblW w:w="0" w:type="auto"/>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4A0" w:firstRow="1" w:lastRow="0" w:firstColumn="1" w:lastColumn="0" w:noHBand="0" w:noVBand="1"/>
      </w:tblPr>
      <w:tblGrid>
        <w:gridCol w:w="6440"/>
        <w:gridCol w:w="2577"/>
      </w:tblGrid>
      <w:tr w:rsidRPr="00243E38" w:rsidR="007563CE" w:rsidTr="00BB3891" w14:paraId="004A5F42" w14:textId="77777777">
        <w:tc>
          <w:tcPr>
            <w:tcW w:w="0" w:type="auto"/>
            <w:shd w:val="clear" w:color="auto" w:fill="auto"/>
          </w:tcPr>
          <w:p w:rsidRPr="00B96498" w:rsidR="007563CE" w:rsidP="007563CE" w:rsidRDefault="007563CE" w14:paraId="00ED8AA1" w14:textId="77777777">
            <w:pPr>
              <w:jc w:val="center"/>
              <w:rPr>
                <w:rFonts w:ascii="Calibri" w:hAnsi="Calibri" w:cs="Arial"/>
                <w:sz w:val="22"/>
                <w:szCs w:val="22"/>
                <w:lang w:val="en-GB"/>
              </w:rPr>
            </w:pPr>
            <w:r w:rsidRPr="00B96498">
              <w:rPr>
                <w:rFonts w:ascii="Calibri" w:hAnsi="Calibri" w:cs="Arial"/>
                <w:sz w:val="22"/>
                <w:szCs w:val="22"/>
                <w:lang w:val="en-GB"/>
              </w:rPr>
              <w:t>What it means</w:t>
            </w:r>
          </w:p>
        </w:tc>
        <w:tc>
          <w:tcPr>
            <w:tcW w:w="0" w:type="auto"/>
            <w:shd w:val="clear" w:color="auto" w:fill="auto"/>
          </w:tcPr>
          <w:p w:rsidRPr="00B96498" w:rsidR="007563CE" w:rsidP="007563CE" w:rsidRDefault="007563CE" w14:paraId="33EC0361" w14:textId="77777777">
            <w:pPr>
              <w:jc w:val="center"/>
              <w:rPr>
                <w:rFonts w:ascii="Calibri" w:hAnsi="Calibri" w:cs="Arial"/>
                <w:sz w:val="22"/>
                <w:szCs w:val="22"/>
                <w:lang w:val="en-GB"/>
              </w:rPr>
            </w:pPr>
            <w:r w:rsidRPr="00B96498">
              <w:rPr>
                <w:rFonts w:ascii="Calibri" w:hAnsi="Calibri" w:cs="Arial"/>
                <w:sz w:val="22"/>
                <w:szCs w:val="22"/>
                <w:lang w:val="en-GB"/>
              </w:rPr>
              <w:t>Our behaviours</w:t>
            </w:r>
          </w:p>
        </w:tc>
      </w:tr>
      <w:tr w:rsidRPr="00243E38" w:rsidR="007563CE" w:rsidTr="00BB3891" w14:paraId="6411BD51" w14:textId="77777777">
        <w:tc>
          <w:tcPr>
            <w:tcW w:w="0" w:type="auto"/>
            <w:shd w:val="clear" w:color="auto" w:fill="auto"/>
          </w:tcPr>
          <w:p w:rsidRPr="00B96498" w:rsidR="007563CE" w:rsidP="007563CE" w:rsidRDefault="007563CE" w14:paraId="40351CBD"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 xml:space="preserve">We respect and understand each other’s differences and backgrounds </w:t>
            </w:r>
          </w:p>
          <w:p w:rsidRPr="00B96498" w:rsidR="007563CE" w:rsidP="007563CE" w:rsidRDefault="007563CE" w14:paraId="509C51DE"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 xml:space="preserve">We are consistent with providing realistic, clear expectations and constructive feedback </w:t>
            </w:r>
          </w:p>
          <w:p w:rsidRPr="00B96498" w:rsidR="007563CE" w:rsidP="003C0662" w:rsidRDefault="007563CE" w14:paraId="17FDA1F8" w14:textId="77777777">
            <w:pPr>
              <w:numPr>
                <w:ilvl w:val="0"/>
                <w:numId w:val="7"/>
              </w:numPr>
              <w:contextualSpacing/>
              <w:rPr>
                <w:rFonts w:ascii="Calibri" w:hAnsi="Calibri" w:cs="Arial"/>
                <w:sz w:val="22"/>
                <w:szCs w:val="22"/>
                <w:lang w:val="en-GB"/>
              </w:rPr>
            </w:pPr>
            <w:r w:rsidRPr="003C0662">
              <w:rPr>
                <w:rFonts w:ascii="Calibri" w:hAnsi="Calibri" w:eastAsia="Calibri" w:cs="Arial"/>
                <w:sz w:val="22"/>
                <w:szCs w:val="22"/>
                <w:lang w:val="en-GB"/>
              </w:rPr>
              <w:t>We are always looking for opportunities to develop all our staff and our services</w:t>
            </w:r>
          </w:p>
        </w:tc>
        <w:tc>
          <w:tcPr>
            <w:tcW w:w="0" w:type="auto"/>
            <w:shd w:val="clear" w:color="auto" w:fill="auto"/>
          </w:tcPr>
          <w:p w:rsidRPr="00B96498" w:rsidR="007563CE" w:rsidP="007563CE" w:rsidRDefault="007563CE" w14:paraId="783B6548"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Being consistent</w:t>
            </w:r>
          </w:p>
          <w:p w:rsidRPr="00B96498" w:rsidR="007563CE" w:rsidP="007563CE" w:rsidRDefault="007563CE" w14:paraId="19A97238"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Listening to others</w:t>
            </w:r>
          </w:p>
          <w:p w:rsidRPr="00B96498" w:rsidR="007563CE" w:rsidP="007563CE" w:rsidRDefault="007563CE" w14:paraId="148F99F3"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Supporting each other</w:t>
            </w:r>
          </w:p>
        </w:tc>
      </w:tr>
    </w:tbl>
    <w:p w:rsidRPr="00B96498" w:rsidR="007563CE" w:rsidP="007563CE" w:rsidRDefault="007563CE" w14:paraId="1798B58E" w14:textId="77777777">
      <w:pPr>
        <w:rPr>
          <w:rFonts w:ascii="Calibri" w:hAnsi="Calibri" w:cs="Arial"/>
          <w:sz w:val="22"/>
          <w:szCs w:val="22"/>
          <w:lang w:val="en-GB"/>
        </w:rPr>
      </w:pPr>
    </w:p>
    <w:p w:rsidRPr="00B96498" w:rsidR="007563CE" w:rsidP="007563CE" w:rsidRDefault="007563CE" w14:paraId="5879B5FE" w14:textId="77777777">
      <w:pPr>
        <w:rPr>
          <w:rFonts w:ascii="Calibri" w:hAnsi="Calibri" w:cs="Arial"/>
          <w:b/>
          <w:bCs/>
          <w:color w:val="4472C4"/>
          <w:sz w:val="28"/>
          <w:szCs w:val="22"/>
          <w:lang w:val="en-GB"/>
        </w:rPr>
      </w:pPr>
      <w:r w:rsidRPr="00B96498">
        <w:rPr>
          <w:rFonts w:ascii="Calibri" w:hAnsi="Calibri" w:cs="Arial"/>
          <w:b/>
          <w:bCs/>
          <w:color w:val="4472C4"/>
          <w:sz w:val="28"/>
          <w:szCs w:val="22"/>
          <w:lang w:val="en-GB"/>
        </w:rPr>
        <w:t>We are open:</w:t>
      </w:r>
    </w:p>
    <w:tbl>
      <w:tblPr>
        <w:tblW w:w="0" w:type="auto"/>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4A0" w:firstRow="1" w:lastRow="0" w:firstColumn="1" w:lastColumn="0" w:noHBand="0" w:noVBand="1"/>
      </w:tblPr>
      <w:tblGrid>
        <w:gridCol w:w="6670"/>
        <w:gridCol w:w="2347"/>
      </w:tblGrid>
      <w:tr w:rsidRPr="00243E38" w:rsidR="007563CE" w:rsidTr="00BB3891" w14:paraId="6185077D" w14:textId="77777777">
        <w:tc>
          <w:tcPr>
            <w:tcW w:w="0" w:type="auto"/>
            <w:shd w:val="clear" w:color="auto" w:fill="auto"/>
          </w:tcPr>
          <w:p w:rsidRPr="00B96498" w:rsidR="007563CE" w:rsidP="007563CE" w:rsidRDefault="007563CE" w14:paraId="5047ADF6" w14:textId="77777777">
            <w:pPr>
              <w:jc w:val="center"/>
              <w:rPr>
                <w:rFonts w:ascii="Calibri" w:hAnsi="Calibri" w:cs="Arial"/>
                <w:sz w:val="22"/>
                <w:szCs w:val="22"/>
                <w:lang w:val="en-GB"/>
              </w:rPr>
            </w:pPr>
            <w:r w:rsidRPr="00B96498">
              <w:rPr>
                <w:rFonts w:ascii="Calibri" w:hAnsi="Calibri" w:cs="Arial"/>
                <w:sz w:val="22"/>
                <w:szCs w:val="22"/>
                <w:lang w:val="en-GB"/>
              </w:rPr>
              <w:t>What it means</w:t>
            </w:r>
          </w:p>
        </w:tc>
        <w:tc>
          <w:tcPr>
            <w:tcW w:w="0" w:type="auto"/>
            <w:shd w:val="clear" w:color="auto" w:fill="auto"/>
          </w:tcPr>
          <w:p w:rsidRPr="00B96498" w:rsidR="007563CE" w:rsidP="007563CE" w:rsidRDefault="007563CE" w14:paraId="68E9844A" w14:textId="77777777">
            <w:pPr>
              <w:jc w:val="center"/>
              <w:rPr>
                <w:rFonts w:ascii="Calibri" w:hAnsi="Calibri" w:cs="Arial"/>
                <w:sz w:val="22"/>
                <w:szCs w:val="22"/>
                <w:lang w:val="en-GB"/>
              </w:rPr>
            </w:pPr>
            <w:r w:rsidRPr="00B96498">
              <w:rPr>
                <w:rFonts w:ascii="Calibri" w:hAnsi="Calibri" w:cs="Arial"/>
                <w:sz w:val="22"/>
                <w:szCs w:val="22"/>
                <w:lang w:val="en-GB"/>
              </w:rPr>
              <w:t>Our behaviours</w:t>
            </w:r>
          </w:p>
        </w:tc>
      </w:tr>
      <w:tr w:rsidRPr="00243E38" w:rsidR="007563CE" w:rsidTr="00BB3891" w14:paraId="665573E6" w14:textId="77777777">
        <w:tc>
          <w:tcPr>
            <w:tcW w:w="0" w:type="auto"/>
            <w:shd w:val="clear" w:color="auto" w:fill="auto"/>
          </w:tcPr>
          <w:p w:rsidRPr="00B96498" w:rsidR="007563CE" w:rsidP="007563CE" w:rsidRDefault="007563CE" w14:paraId="477D22DF"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We embrace change and continuously challenge ourselves and colleagues to create meaningful improvement</w:t>
            </w:r>
          </w:p>
          <w:p w:rsidRPr="00B96498" w:rsidR="007563CE" w:rsidP="007563CE" w:rsidRDefault="007563CE" w14:paraId="26AFA466"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 xml:space="preserve">We ask for help when we need it; we offer help when we see a colleague struggling and we are always open to challenge </w:t>
            </w:r>
          </w:p>
          <w:p w:rsidRPr="00B96498" w:rsidR="007563CE" w:rsidP="007563CE" w:rsidRDefault="007563CE" w14:paraId="3B42994C"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We actively look for new ways of working and explore new partnerships across teams, divisions and organisations</w:t>
            </w:r>
          </w:p>
        </w:tc>
        <w:tc>
          <w:tcPr>
            <w:tcW w:w="0" w:type="auto"/>
            <w:shd w:val="clear" w:color="auto" w:fill="auto"/>
          </w:tcPr>
          <w:p w:rsidRPr="00B96498" w:rsidR="007563CE" w:rsidP="007563CE" w:rsidRDefault="007563CE" w14:paraId="04FFD3F3"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Speaking up</w:t>
            </w:r>
          </w:p>
          <w:p w:rsidRPr="00B96498" w:rsidR="007563CE" w:rsidP="007563CE" w:rsidRDefault="007563CE" w14:paraId="6572D4DC"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Being curious</w:t>
            </w:r>
          </w:p>
          <w:p w:rsidRPr="00B96498" w:rsidR="007563CE" w:rsidP="007563CE" w:rsidRDefault="007563CE" w14:paraId="015CF5FC" w14:textId="77777777">
            <w:pPr>
              <w:numPr>
                <w:ilvl w:val="0"/>
                <w:numId w:val="7"/>
              </w:numPr>
              <w:contextualSpacing/>
              <w:rPr>
                <w:rFonts w:ascii="Calibri" w:hAnsi="Calibri" w:eastAsia="Calibri" w:cs="Arial"/>
                <w:sz w:val="22"/>
                <w:szCs w:val="22"/>
                <w:lang w:val="en-GB"/>
              </w:rPr>
            </w:pPr>
            <w:r w:rsidRPr="00B96498">
              <w:rPr>
                <w:rFonts w:ascii="Calibri" w:hAnsi="Calibri" w:eastAsia="Calibri" w:cs="Arial"/>
                <w:sz w:val="22"/>
                <w:szCs w:val="22"/>
                <w:lang w:val="en-GB"/>
              </w:rPr>
              <w:t>Learning from mistakes</w:t>
            </w:r>
          </w:p>
        </w:tc>
      </w:tr>
    </w:tbl>
    <w:p w:rsidR="007563CE" w:rsidP="007563CE" w:rsidRDefault="007563CE" w14:paraId="774C36F6" w14:textId="77777777">
      <w:pPr>
        <w:keepNext/>
        <w:spacing w:before="240" w:after="200"/>
        <w:outlineLvl w:val="0"/>
        <w:rPr>
          <w:rFonts w:ascii="Calibri" w:hAnsi="Calibri" w:cs="Arial"/>
          <w:bCs/>
          <w:kern w:val="32"/>
          <w:sz w:val="22"/>
          <w:szCs w:val="22"/>
          <w:lang w:val="en-GB"/>
        </w:rPr>
      </w:pPr>
      <w:r w:rsidRPr="00B96498">
        <w:rPr>
          <w:rFonts w:ascii="Calibri" w:hAnsi="Calibri" w:cs="Arial"/>
          <w:bCs/>
          <w:kern w:val="32"/>
          <w:sz w:val="22"/>
          <w:szCs w:val="22"/>
          <w:lang w:val="en-GB"/>
        </w:rPr>
        <w:t xml:space="preserve">These values are extremely important to us and we expect everyone who works at the Trust in any capacity to share and uphold these values. Further information on the Trust’s values is available on our website.   </w:t>
      </w:r>
    </w:p>
    <w:p w:rsidR="00421393" w:rsidP="007563CE" w:rsidRDefault="00F65302" w14:paraId="41E58310" w14:textId="00FF95EB">
      <w:pPr>
        <w:keepNext/>
        <w:spacing w:before="240" w:after="200"/>
        <w:outlineLvl w:val="0"/>
        <w:rPr>
          <w:rFonts w:ascii="Calibri" w:hAnsi="Calibri" w:cs="Arial"/>
          <w:bCs/>
          <w:kern w:val="32"/>
          <w:sz w:val="22"/>
          <w:szCs w:val="22"/>
          <w:lang w:val="en-GB"/>
        </w:rPr>
      </w:pPr>
      <w:r>
        <w:rPr>
          <w:rFonts w:ascii="Calibri" w:hAnsi="Calibri" w:cs="Arial"/>
          <w:bCs/>
          <w:noProof/>
          <w:kern w:val="32"/>
          <w:sz w:val="22"/>
          <w:szCs w:val="22"/>
          <w:lang w:val="en-GB"/>
        </w:rPr>
        <w:drawing>
          <wp:anchor distT="0" distB="0" distL="114300" distR="114300" simplePos="0" relativeHeight="251655680" behindDoc="0" locked="0" layoutInCell="1" allowOverlap="1" wp14:anchorId="7641C360" wp14:editId="3688E488">
            <wp:simplePos x="0" y="0"/>
            <wp:positionH relativeFrom="column">
              <wp:posOffset>605155</wp:posOffset>
            </wp:positionH>
            <wp:positionV relativeFrom="paragraph">
              <wp:posOffset>46990</wp:posOffset>
            </wp:positionV>
            <wp:extent cx="4326890" cy="505460"/>
            <wp:effectExtent l="0" t="0" r="0" b="0"/>
            <wp:wrapSquare wrapText="bothSides"/>
            <wp:docPr id="9"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 cstate="print">
                      <a:extLst>
                        <a:ext uri="{28A0092B-C50C-407E-A947-70E740481C1C}">
                          <a14:useLocalDpi xmlns:a14="http://schemas.microsoft.com/office/drawing/2010/main" val="0"/>
                        </a:ext>
                      </a:extLst>
                    </a:blip>
                    <a:srcRect r="1460" b="10260"/>
                    <a:stretch>
                      <a:fillRect/>
                    </a:stretch>
                  </pic:blipFill>
                  <pic:spPr bwMode="auto">
                    <a:xfrm>
                      <a:off x="0" y="0"/>
                      <a:ext cx="4326890" cy="505460"/>
                    </a:xfrm>
                    <a:prstGeom prst="rect">
                      <a:avLst/>
                    </a:prstGeom>
                    <a:noFill/>
                  </pic:spPr>
                </pic:pic>
              </a:graphicData>
            </a:graphic>
            <wp14:sizeRelH relativeFrom="page">
              <wp14:pctWidth>0</wp14:pctWidth>
            </wp14:sizeRelH>
            <wp14:sizeRelV relativeFrom="page">
              <wp14:pctHeight>0</wp14:pctHeight>
            </wp14:sizeRelV>
          </wp:anchor>
        </w:drawing>
      </w:r>
    </w:p>
    <w:p w:rsidRPr="00B96498" w:rsidR="00421393" w:rsidP="007563CE" w:rsidRDefault="00421393" w14:paraId="1CE1D4DB" w14:textId="77777777">
      <w:pPr>
        <w:keepNext/>
        <w:spacing w:before="240" w:after="200"/>
        <w:outlineLvl w:val="0"/>
        <w:rPr>
          <w:rFonts w:ascii="Calibri" w:hAnsi="Calibri" w:cs="Arial"/>
          <w:bCs/>
          <w:kern w:val="32"/>
          <w:sz w:val="22"/>
          <w:szCs w:val="22"/>
          <w:lang w:val="en-GB"/>
        </w:rPr>
      </w:pPr>
    </w:p>
    <w:p w:rsidR="00421393" w:rsidP="007563CE" w:rsidRDefault="00421393" w14:paraId="1EAF9972" w14:textId="77777777">
      <w:pPr>
        <w:pStyle w:val="Heading1"/>
        <w:rPr>
          <w:rFonts w:ascii="Calibri" w:hAnsi="Calibri"/>
          <w:lang w:val="en-GB"/>
        </w:rPr>
      </w:pPr>
    </w:p>
    <w:p w:rsidRPr="00B96498" w:rsidR="007563CE" w:rsidP="007563CE" w:rsidRDefault="00FB5DD0" w14:paraId="519E739E" w14:textId="77777777">
      <w:pPr>
        <w:pStyle w:val="Heading1"/>
        <w:rPr>
          <w:rFonts w:ascii="Calibri" w:hAnsi="Calibri"/>
          <w:lang w:val="en-GB"/>
        </w:rPr>
      </w:pPr>
      <w:r w:rsidRPr="00B96498">
        <w:rPr>
          <w:rFonts w:ascii="Calibri" w:hAnsi="Calibri"/>
          <w:lang w:val="en-GB"/>
        </w:rPr>
        <w:t>Care and C</w:t>
      </w:r>
      <w:r w:rsidRPr="00B96498" w:rsidR="007563CE">
        <w:rPr>
          <w:rFonts w:ascii="Calibri" w:hAnsi="Calibri"/>
          <w:lang w:val="en-GB"/>
        </w:rPr>
        <w:t>ompassion</w:t>
      </w:r>
    </w:p>
    <w:p w:rsidRPr="00B96498" w:rsidR="007563CE" w:rsidP="007563CE" w:rsidRDefault="007563CE" w14:paraId="46C65FFF" w14:textId="77777777">
      <w:pPr>
        <w:autoSpaceDE w:val="0"/>
        <w:autoSpaceDN w:val="0"/>
        <w:adjustRightInd w:val="0"/>
        <w:rPr>
          <w:rFonts w:ascii="Calibri" w:hAnsi="Calibri" w:cs="Arial"/>
          <w:sz w:val="22"/>
          <w:szCs w:val="22"/>
          <w:lang w:val="en-GB"/>
        </w:rPr>
      </w:pPr>
    </w:p>
    <w:p w:rsidRPr="00B96498" w:rsidR="007563CE" w:rsidP="007563CE" w:rsidRDefault="007563CE" w14:paraId="435D8D2F" w14:textId="77777777">
      <w:pPr>
        <w:autoSpaceDE w:val="0"/>
        <w:autoSpaceDN w:val="0"/>
        <w:adjustRightInd w:val="0"/>
        <w:jc w:val="both"/>
        <w:rPr>
          <w:rFonts w:ascii="Calibri" w:hAnsi="Calibri" w:cs="Arial"/>
          <w:sz w:val="22"/>
          <w:szCs w:val="22"/>
        </w:rPr>
      </w:pPr>
      <w:r w:rsidRPr="00B96498">
        <w:rPr>
          <w:rFonts w:ascii="Calibri" w:hAnsi="Calibri" w:cs="Arial"/>
          <w:sz w:val="22"/>
          <w:szCs w:val="22"/>
        </w:rPr>
        <w:t>Ensure that any escalation of care concerns or safeguarding escalations are made robustly through the appropriate channel. Undertake audits and where appropriate cooperate with the corporate nursing team to maintain Trust standards of care.</w:t>
      </w:r>
    </w:p>
    <w:p w:rsidRPr="00B96498" w:rsidR="00D81A7E" w:rsidP="007563CE" w:rsidRDefault="00D81A7E" w14:paraId="76FE0BDA" w14:textId="77777777">
      <w:pPr>
        <w:autoSpaceDE w:val="0"/>
        <w:autoSpaceDN w:val="0"/>
        <w:adjustRightInd w:val="0"/>
        <w:jc w:val="both"/>
        <w:rPr>
          <w:rFonts w:ascii="Calibri" w:hAnsi="Calibri" w:cs="Arial"/>
          <w:sz w:val="22"/>
          <w:szCs w:val="22"/>
        </w:rPr>
      </w:pPr>
    </w:p>
    <w:p w:rsidRPr="00B96498" w:rsidR="004267A3" w:rsidP="004267A3" w:rsidRDefault="004267A3" w14:paraId="0B19AADA" w14:textId="77777777">
      <w:pPr>
        <w:pStyle w:val="Heading1"/>
        <w:rPr>
          <w:rFonts w:ascii="Calibri" w:hAnsi="Calibri"/>
          <w:lang w:val="en-GB"/>
        </w:rPr>
      </w:pPr>
      <w:r w:rsidRPr="00B96498">
        <w:rPr>
          <w:rFonts w:ascii="Calibri" w:hAnsi="Calibri"/>
          <w:lang w:val="en-GB"/>
        </w:rPr>
        <w:t>Job Description</w:t>
      </w:r>
    </w:p>
    <w:p w:rsidR="00CF5A31" w:rsidP="00CF5A31" w:rsidRDefault="00CF5A31" w14:paraId="6F9CA4A0" w14:textId="77777777">
      <w:pPr>
        <w:pStyle w:val="BodyText"/>
        <w:spacing w:before="9"/>
        <w:rPr>
          <w:b/>
          <w:sz w:val="27"/>
        </w:rPr>
      </w:pPr>
    </w:p>
    <w:p w:rsidR="00CF5A31" w:rsidP="00847E74" w:rsidRDefault="00CF5A31" w14:paraId="67647C91" w14:textId="0FC339EF">
      <w:pPr>
        <w:rPr>
          <w:rFonts w:ascii="Calibri" w:hAnsi="Calibri" w:cs="Calibri"/>
          <w:sz w:val="22"/>
          <w:szCs w:val="22"/>
        </w:rPr>
      </w:pPr>
      <w:r>
        <w:rPr>
          <w:rFonts w:ascii="Calibri" w:hAnsi="Calibri" w:cs="Calibri"/>
          <w:spacing w:val="-2"/>
          <w:sz w:val="22"/>
          <w:szCs w:val="22"/>
        </w:rPr>
        <w:t>Position</w:t>
      </w:r>
      <w:r>
        <w:rPr>
          <w:rFonts w:ascii="Calibri" w:hAnsi="Calibri" w:cs="Calibri"/>
          <w:sz w:val="22"/>
          <w:szCs w:val="22"/>
        </w:rPr>
        <w:tab/>
      </w:r>
      <w:r w:rsidR="00847E74">
        <w:rPr>
          <w:rFonts w:ascii="Calibri" w:hAnsi="Calibri" w:cs="Calibri"/>
          <w:sz w:val="22"/>
          <w:szCs w:val="22"/>
        </w:rPr>
        <w:tab/>
      </w:r>
      <w:r w:rsidR="00847E74">
        <w:rPr>
          <w:rFonts w:ascii="Calibri" w:hAnsi="Calibri" w:cs="Calibri"/>
          <w:sz w:val="22"/>
          <w:szCs w:val="22"/>
        </w:rPr>
        <w:tab/>
      </w:r>
      <w:r w:rsidR="008F1261">
        <w:rPr>
          <w:rFonts w:ascii="Calibri" w:hAnsi="Calibri" w:cs="Calibri"/>
          <w:sz w:val="22"/>
          <w:szCs w:val="22"/>
        </w:rPr>
        <w:t>Fellow in Advanced Laparoscopic Surgery / Endometriosis</w:t>
      </w:r>
    </w:p>
    <w:p w:rsidR="00CF5A31" w:rsidP="00847E74" w:rsidRDefault="00CF5A31" w14:paraId="150BBCFE" w14:textId="2368DB8F">
      <w:pPr>
        <w:rPr>
          <w:rFonts w:ascii="Calibri" w:hAnsi="Calibri" w:cs="Calibri"/>
          <w:sz w:val="22"/>
          <w:szCs w:val="22"/>
        </w:rPr>
      </w:pPr>
      <w:r>
        <w:rPr>
          <w:rFonts w:ascii="Calibri" w:hAnsi="Calibri" w:cs="Calibri"/>
          <w:sz w:val="22"/>
          <w:szCs w:val="22"/>
        </w:rPr>
        <w:t>Salary</w:t>
      </w:r>
      <w:r>
        <w:rPr>
          <w:rFonts w:ascii="Calibri" w:hAnsi="Calibri" w:cs="Calibri"/>
          <w:sz w:val="22"/>
          <w:szCs w:val="22"/>
        </w:rPr>
        <w:tab/>
      </w:r>
      <w:r w:rsidR="00847E74">
        <w:rPr>
          <w:rFonts w:ascii="Calibri" w:hAnsi="Calibri" w:cs="Calibri"/>
          <w:sz w:val="22"/>
          <w:szCs w:val="22"/>
        </w:rPr>
        <w:tab/>
      </w:r>
      <w:r w:rsidR="00847E74">
        <w:rPr>
          <w:rFonts w:ascii="Calibri" w:hAnsi="Calibri" w:cs="Calibri"/>
          <w:sz w:val="22"/>
          <w:szCs w:val="22"/>
        </w:rPr>
        <w:tab/>
      </w:r>
      <w:r w:rsidR="008F1261">
        <w:rPr>
          <w:rFonts w:ascii="Calibri" w:hAnsi="Calibri" w:cs="Calibri"/>
          <w:sz w:val="22"/>
          <w:szCs w:val="22"/>
        </w:rPr>
        <w:t xml:space="preserve">NHS pay </w:t>
      </w:r>
      <w:proofErr w:type="gramStart"/>
      <w:r w:rsidR="008F1261">
        <w:rPr>
          <w:rFonts w:ascii="Calibri" w:hAnsi="Calibri" w:cs="Calibri"/>
          <w:sz w:val="22"/>
          <w:szCs w:val="22"/>
        </w:rPr>
        <w:t>scale</w:t>
      </w:r>
      <w:proofErr w:type="gramEnd"/>
      <w:r w:rsidR="008F1261">
        <w:rPr>
          <w:rFonts w:ascii="Calibri" w:hAnsi="Calibri" w:cs="Calibri"/>
          <w:sz w:val="22"/>
          <w:szCs w:val="22"/>
        </w:rPr>
        <w:t xml:space="preserve"> </w:t>
      </w:r>
    </w:p>
    <w:p w:rsidR="00CF5A31" w:rsidP="00847E74" w:rsidRDefault="00CF5A31" w14:paraId="40B10BA0" w14:textId="2A35A8C6">
      <w:pPr>
        <w:rPr>
          <w:rFonts w:ascii="Calibri" w:hAnsi="Calibri" w:cs="Calibri"/>
          <w:spacing w:val="-17"/>
          <w:sz w:val="22"/>
          <w:szCs w:val="22"/>
        </w:rPr>
      </w:pPr>
      <w:r>
        <w:rPr>
          <w:rFonts w:ascii="Calibri" w:hAnsi="Calibri" w:cs="Calibri"/>
          <w:sz w:val="22"/>
          <w:szCs w:val="22"/>
        </w:rPr>
        <w:t>Locatio</w:t>
      </w:r>
      <w:r w:rsidR="00847E74">
        <w:rPr>
          <w:rFonts w:ascii="Calibri" w:hAnsi="Calibri" w:cs="Calibri"/>
          <w:sz w:val="22"/>
          <w:szCs w:val="22"/>
        </w:rPr>
        <w:t xml:space="preserve">n </w:t>
      </w:r>
      <w:r w:rsidR="00847E74">
        <w:rPr>
          <w:rFonts w:ascii="Calibri" w:hAnsi="Calibri" w:cs="Calibri"/>
          <w:sz w:val="22"/>
          <w:szCs w:val="22"/>
        </w:rPr>
        <w:tab/>
      </w:r>
      <w:r w:rsidR="00847E74">
        <w:rPr>
          <w:rFonts w:ascii="Calibri" w:hAnsi="Calibri" w:cs="Calibri"/>
          <w:sz w:val="22"/>
          <w:szCs w:val="22"/>
        </w:rPr>
        <w:tab/>
      </w:r>
      <w:r w:rsidR="00847E74">
        <w:rPr>
          <w:rFonts w:ascii="Calibri" w:hAnsi="Calibri" w:cs="Calibri"/>
          <w:sz w:val="22"/>
          <w:szCs w:val="22"/>
        </w:rPr>
        <w:t xml:space="preserve">North Middlesex University </w:t>
      </w:r>
      <w:r w:rsidR="00FD1C1F">
        <w:rPr>
          <w:rFonts w:ascii="Calibri" w:hAnsi="Calibri" w:cs="Calibri"/>
          <w:sz w:val="22"/>
          <w:szCs w:val="22"/>
        </w:rPr>
        <w:t>Hospital</w:t>
      </w:r>
    </w:p>
    <w:p w:rsidR="00CF5A31" w:rsidP="00847E74" w:rsidRDefault="00CF5A31" w14:paraId="7E5E087A" w14:textId="52C0D7DE">
      <w:pPr>
        <w:rPr>
          <w:rFonts w:ascii="Calibri" w:hAnsi="Calibri" w:cs="Calibri"/>
          <w:sz w:val="22"/>
          <w:szCs w:val="22"/>
        </w:rPr>
      </w:pPr>
      <w:r>
        <w:rPr>
          <w:rFonts w:ascii="Calibri" w:hAnsi="Calibri" w:cs="Calibri"/>
          <w:sz w:val="22"/>
          <w:szCs w:val="22"/>
        </w:rPr>
        <w:t>Hours</w:t>
      </w:r>
      <w:r>
        <w:rPr>
          <w:rFonts w:ascii="Calibri" w:hAnsi="Calibri" w:cs="Calibri"/>
          <w:sz w:val="22"/>
          <w:szCs w:val="22"/>
        </w:rPr>
        <w:tab/>
      </w:r>
      <w:r w:rsidR="00847E74">
        <w:rPr>
          <w:rFonts w:ascii="Calibri" w:hAnsi="Calibri" w:cs="Calibri"/>
          <w:sz w:val="22"/>
          <w:szCs w:val="22"/>
        </w:rPr>
        <w:tab/>
      </w:r>
      <w:r w:rsidR="00847E74">
        <w:rPr>
          <w:rFonts w:ascii="Calibri" w:hAnsi="Calibri" w:cs="Calibri"/>
          <w:sz w:val="22"/>
          <w:szCs w:val="22"/>
        </w:rPr>
        <w:tab/>
      </w:r>
      <w:r w:rsidR="008F1261">
        <w:rPr>
          <w:rFonts w:ascii="Calibri" w:hAnsi="Calibri" w:cs="Calibri"/>
          <w:sz w:val="22"/>
          <w:szCs w:val="22"/>
        </w:rPr>
        <w:t>40</w:t>
      </w:r>
      <w:r>
        <w:rPr>
          <w:rFonts w:ascii="Calibri" w:hAnsi="Calibri" w:cs="Calibri"/>
          <w:sz w:val="22"/>
          <w:szCs w:val="22"/>
        </w:rPr>
        <w:t xml:space="preserve"> per week</w:t>
      </w:r>
    </w:p>
    <w:p w:rsidR="00CF5A31" w:rsidP="00847E74" w:rsidRDefault="00CF5A31" w14:paraId="016AEA3D" w14:textId="65E8355A">
      <w:pPr>
        <w:rPr>
          <w:rFonts w:ascii="Calibri" w:hAnsi="Calibri" w:cs="Calibri"/>
          <w:sz w:val="22"/>
          <w:szCs w:val="22"/>
        </w:rPr>
      </w:pPr>
      <w:r>
        <w:rPr>
          <w:rFonts w:ascii="Calibri" w:hAnsi="Calibri" w:cs="Calibri"/>
          <w:sz w:val="22"/>
          <w:szCs w:val="22"/>
        </w:rPr>
        <w:t>Responsible to</w:t>
      </w:r>
      <w:r>
        <w:rPr>
          <w:rFonts w:ascii="Calibri" w:hAnsi="Calibri" w:cs="Calibri"/>
          <w:sz w:val="22"/>
          <w:szCs w:val="22"/>
        </w:rPr>
        <w:tab/>
      </w:r>
      <w:r w:rsidR="00847E74">
        <w:rPr>
          <w:rFonts w:ascii="Calibri" w:hAnsi="Calibri" w:cs="Calibri"/>
          <w:sz w:val="22"/>
          <w:szCs w:val="22"/>
        </w:rPr>
        <w:tab/>
      </w:r>
      <w:r w:rsidR="00E27A91">
        <w:rPr>
          <w:rFonts w:ascii="Calibri" w:hAnsi="Calibri" w:cs="Calibri"/>
          <w:sz w:val="22"/>
          <w:szCs w:val="22"/>
        </w:rPr>
        <w:t xml:space="preserve">Clinical Director, </w:t>
      </w:r>
      <w:proofErr w:type="spellStart"/>
      <w:r w:rsidR="00E27A91">
        <w:rPr>
          <w:rFonts w:ascii="Calibri" w:hAnsi="Calibri" w:cs="Calibri"/>
          <w:sz w:val="22"/>
          <w:szCs w:val="22"/>
        </w:rPr>
        <w:t>Mr</w:t>
      </w:r>
      <w:proofErr w:type="spellEnd"/>
      <w:r w:rsidR="00E27A91">
        <w:rPr>
          <w:rFonts w:ascii="Calibri" w:hAnsi="Calibri" w:cs="Calibri"/>
          <w:sz w:val="22"/>
          <w:szCs w:val="22"/>
        </w:rPr>
        <w:t xml:space="preserve"> Wasim Lodhi</w:t>
      </w:r>
      <w:r w:rsidR="008F1261">
        <w:rPr>
          <w:rFonts w:ascii="Calibri" w:hAnsi="Calibri" w:cs="Calibri"/>
          <w:sz w:val="22"/>
          <w:szCs w:val="22"/>
        </w:rPr>
        <w:t>.</w:t>
      </w:r>
    </w:p>
    <w:p w:rsidR="00CF5A31" w:rsidP="00847E74" w:rsidRDefault="00CF5A31" w14:paraId="787836F7" w14:textId="536C9AEB">
      <w:pPr>
        <w:rPr>
          <w:rFonts w:ascii="Calibri" w:hAnsi="Calibri" w:cs="Calibri"/>
          <w:sz w:val="22"/>
          <w:szCs w:val="22"/>
        </w:rPr>
      </w:pPr>
      <w:r>
        <w:rPr>
          <w:rFonts w:ascii="Calibri" w:hAnsi="Calibri" w:cs="Calibri"/>
          <w:sz w:val="22"/>
          <w:szCs w:val="22"/>
        </w:rPr>
        <w:t xml:space="preserve">Accountable to </w:t>
      </w:r>
      <w:r w:rsidR="00847E74">
        <w:rPr>
          <w:rFonts w:ascii="Calibri" w:hAnsi="Calibri" w:cs="Calibri"/>
          <w:sz w:val="22"/>
          <w:szCs w:val="22"/>
        </w:rPr>
        <w:tab/>
      </w:r>
      <w:r w:rsidR="00847E74">
        <w:rPr>
          <w:rFonts w:ascii="Calibri" w:hAnsi="Calibri" w:cs="Calibri"/>
          <w:sz w:val="22"/>
          <w:szCs w:val="22"/>
        </w:rPr>
        <w:tab/>
      </w:r>
      <w:r w:rsidR="00FD1C1F">
        <w:rPr>
          <w:rFonts w:ascii="Calibri" w:hAnsi="Calibri" w:cs="Calibri"/>
          <w:sz w:val="22"/>
          <w:szCs w:val="22"/>
        </w:rPr>
        <w:t>Medical Director</w:t>
      </w:r>
    </w:p>
    <w:p w:rsidR="004267A3" w:rsidP="00847E74" w:rsidRDefault="004267A3" w14:paraId="05A80E49" w14:textId="77777777">
      <w:pPr>
        <w:rPr>
          <w:rFonts w:ascii="Calibri" w:hAnsi="Calibri" w:cs="Calibri"/>
          <w:sz w:val="22"/>
          <w:szCs w:val="22"/>
          <w:lang w:val="en-GB"/>
        </w:rPr>
      </w:pPr>
    </w:p>
    <w:p w:rsidRPr="00B96498" w:rsidR="004267A3" w:rsidP="004267A3" w:rsidRDefault="004267A3" w14:paraId="1B38C949" w14:textId="77777777">
      <w:pPr>
        <w:pStyle w:val="Heading1"/>
        <w:rPr>
          <w:rFonts w:ascii="Calibri" w:hAnsi="Calibri"/>
          <w:lang w:val="en-GB"/>
        </w:rPr>
      </w:pPr>
      <w:r w:rsidRPr="00B96498">
        <w:rPr>
          <w:rFonts w:ascii="Calibri" w:hAnsi="Calibri"/>
          <w:lang w:val="en-GB"/>
        </w:rPr>
        <w:t>Key Working Relationships</w:t>
      </w:r>
    </w:p>
    <w:p w:rsidR="001551A7" w:rsidP="004267A3" w:rsidRDefault="001551A7" w14:paraId="6C8EA2EC" w14:textId="77777777">
      <w:pPr>
        <w:pStyle w:val="Heading1"/>
        <w:rPr>
          <w:rFonts w:ascii="Calibri" w:hAnsi="Calibri"/>
          <w:b w:val="0"/>
          <w:color w:val="auto"/>
          <w:sz w:val="22"/>
          <w:lang w:val="en-GB"/>
        </w:rPr>
      </w:pPr>
    </w:p>
    <w:p w:rsidRPr="00B96498" w:rsidR="004267A3" w:rsidP="004267A3" w:rsidRDefault="00847E74" w14:paraId="370D3AC9" w14:textId="2177F338">
      <w:pPr>
        <w:pStyle w:val="Heading1"/>
        <w:rPr>
          <w:rFonts w:ascii="Calibri" w:hAnsi="Calibri"/>
          <w:sz w:val="24"/>
          <w:lang w:val="en-GB"/>
        </w:rPr>
      </w:pPr>
      <w:r>
        <w:rPr>
          <w:rFonts w:ascii="Calibri" w:hAnsi="Calibri"/>
          <w:b w:val="0"/>
          <w:color w:val="auto"/>
          <w:sz w:val="22"/>
          <w:lang w:val="en-GB"/>
        </w:rPr>
        <w:t>Obstetric staff, Midwifery and nursing staff, anaesthetic staff, neonatal staff, administrative staff</w:t>
      </w:r>
    </w:p>
    <w:p w:rsidRPr="00B96498" w:rsidR="004267A3" w:rsidP="004267A3" w:rsidRDefault="004267A3" w14:paraId="1194FF06" w14:textId="77777777">
      <w:pPr>
        <w:pStyle w:val="Heading1"/>
        <w:rPr>
          <w:rFonts w:ascii="Calibri" w:hAnsi="Calibri"/>
          <w:sz w:val="24"/>
          <w:lang w:val="en-GB"/>
        </w:rPr>
      </w:pPr>
    </w:p>
    <w:p w:rsidRPr="00B96498" w:rsidR="004267A3" w:rsidP="004267A3" w:rsidRDefault="004267A3" w14:paraId="1C084008" w14:textId="77777777">
      <w:pPr>
        <w:pStyle w:val="Heading1"/>
        <w:rPr>
          <w:rFonts w:ascii="Calibri" w:hAnsi="Calibri"/>
          <w:lang w:val="en-GB"/>
        </w:rPr>
      </w:pPr>
      <w:r w:rsidRPr="00B96498">
        <w:rPr>
          <w:rFonts w:ascii="Calibri" w:hAnsi="Calibri"/>
          <w:lang w:val="en-GB"/>
        </w:rPr>
        <w:t>Job Summary</w:t>
      </w:r>
    </w:p>
    <w:p w:rsidR="001551A7" w:rsidP="004267A3" w:rsidRDefault="001551A7" w14:paraId="038D24E3" w14:textId="77777777">
      <w:pPr>
        <w:pStyle w:val="Heading1"/>
        <w:rPr>
          <w:rFonts w:ascii="Calibri" w:hAnsi="Calibri"/>
          <w:b w:val="0"/>
          <w:color w:val="auto"/>
          <w:sz w:val="22"/>
          <w:lang w:val="en-GB"/>
        </w:rPr>
      </w:pPr>
    </w:p>
    <w:tbl>
      <w:tblPr>
        <w:tblW w:w="0" w:type="auto"/>
        <w:tblCellMar>
          <w:top w:w="15" w:type="dxa"/>
          <w:left w:w="15" w:type="dxa"/>
          <w:bottom w:w="15" w:type="dxa"/>
          <w:right w:w="15" w:type="dxa"/>
        </w:tblCellMar>
        <w:tblLook w:val="04A0" w:firstRow="1" w:lastRow="0" w:firstColumn="1" w:lastColumn="0" w:noHBand="0" w:noVBand="1"/>
      </w:tblPr>
      <w:tblGrid>
        <w:gridCol w:w="9027"/>
      </w:tblGrid>
      <w:tr w:rsidRPr="00624098" w:rsidR="008F1261" w:rsidTr="006B2FCB" w14:paraId="01B6BA7A" w14:textId="77777777">
        <w:tc>
          <w:tcPr>
            <w:tcW w:w="0" w:type="auto"/>
            <w:vAlign w:val="center"/>
            <w:hideMark/>
          </w:tcPr>
          <w:p w:rsidRPr="00263A28" w:rsidR="008F1261" w:rsidP="006B2FCB" w:rsidRDefault="008F1261" w14:paraId="35C0FB01" w14:textId="77777777">
            <w:pPr>
              <w:pStyle w:val="Heading1"/>
              <w:rPr>
                <w:lang w:eastAsia="en-GB"/>
              </w:rPr>
            </w:pPr>
            <w:r w:rsidRPr="00263A28">
              <w:rPr>
                <w:lang w:eastAsia="en-GB"/>
              </w:rPr>
              <w:t xml:space="preserve">SENIOR CLINICAL FELLOW IN OBSTETRICS &amp; GYNAECOLOGY – SPECIAL INTEREST IN ADVANCED MINIMAL ACCESS SURGERY / ENDOMETRIOSIS </w:t>
            </w:r>
          </w:p>
          <w:p w:rsidRPr="00263A28" w:rsidR="008F1261" w:rsidP="006B2FCB" w:rsidRDefault="008F1261" w14:paraId="476A2071" w14:textId="77777777">
            <w:pPr>
              <w:rPr>
                <w:rFonts w:cs="Arial"/>
                <w:lang w:eastAsia="en-GB"/>
              </w:rPr>
            </w:pPr>
          </w:p>
          <w:p w:rsidRPr="008F1261" w:rsidR="008F1261" w:rsidP="006B2FCB" w:rsidRDefault="008F1261" w14:paraId="4D6B690A" w14:textId="62326841">
            <w:pPr>
              <w:spacing w:after="100" w:afterAutospacing="1"/>
              <w:rPr>
                <w:rFonts w:cs="Arial"/>
                <w:sz w:val="22"/>
                <w:szCs w:val="22"/>
                <w:lang w:eastAsia="en-GB"/>
              </w:rPr>
            </w:pPr>
            <w:r w:rsidRPr="008F1261">
              <w:rPr>
                <w:rFonts w:cs="Arial"/>
                <w:sz w:val="22"/>
                <w:szCs w:val="22"/>
                <w:lang w:eastAsia="en-GB"/>
              </w:rPr>
              <w:t xml:space="preserve">We are looking for a Senior clinical fellow with competencies equivalent to ST5+ level in Obstetrics and </w:t>
            </w:r>
            <w:proofErr w:type="spellStart"/>
            <w:r w:rsidRPr="008F1261">
              <w:rPr>
                <w:rFonts w:cs="Arial"/>
                <w:sz w:val="22"/>
                <w:szCs w:val="22"/>
                <w:lang w:eastAsia="en-GB"/>
              </w:rPr>
              <w:t>Gynaecology</w:t>
            </w:r>
            <w:proofErr w:type="spellEnd"/>
            <w:r w:rsidRPr="008F1261">
              <w:rPr>
                <w:rFonts w:cs="Arial"/>
                <w:sz w:val="22"/>
                <w:szCs w:val="22"/>
                <w:lang w:eastAsia="en-GB"/>
              </w:rPr>
              <w:t xml:space="preserve">, to join our dynamic team of </w:t>
            </w:r>
            <w:r w:rsidRPr="008F1261">
              <w:rPr>
                <w:rFonts w:cs="Arial"/>
                <w:sz w:val="22"/>
                <w:szCs w:val="22"/>
                <w:lang w:eastAsia="en-GB"/>
              </w:rPr>
              <w:t>Specialty</w:t>
            </w:r>
            <w:r w:rsidRPr="008F1261">
              <w:rPr>
                <w:rFonts w:cs="Arial"/>
                <w:sz w:val="22"/>
                <w:szCs w:val="22"/>
                <w:lang w:eastAsia="en-GB"/>
              </w:rPr>
              <w:t xml:space="preserve"> Trainees as a Fellow in Advanced Minimal Access Surgery. </w:t>
            </w:r>
          </w:p>
          <w:p w:rsidRPr="008F1261" w:rsidR="008F1261" w:rsidP="006B2FCB" w:rsidRDefault="008F1261" w14:paraId="2CA9843E" w14:textId="09E4F0A5">
            <w:pPr>
              <w:spacing w:after="100" w:afterAutospacing="1"/>
              <w:rPr>
                <w:rFonts w:cs="Arial"/>
                <w:sz w:val="22"/>
                <w:szCs w:val="22"/>
                <w:lang w:eastAsia="en-GB"/>
              </w:rPr>
            </w:pPr>
            <w:r w:rsidRPr="008F1261">
              <w:rPr>
                <w:rFonts w:cs="Arial"/>
                <w:sz w:val="22"/>
                <w:szCs w:val="22"/>
                <w:lang w:eastAsia="en-GB"/>
              </w:rPr>
              <w:t xml:space="preserve">North Middlesex University Hospital is a BSGE accredited Endometriosis </w:t>
            </w:r>
            <w:r w:rsidRPr="008F1261">
              <w:rPr>
                <w:rFonts w:cs="Arial"/>
                <w:sz w:val="22"/>
                <w:szCs w:val="22"/>
                <w:lang w:eastAsia="en-GB"/>
              </w:rPr>
              <w:t>center</w:t>
            </w:r>
            <w:r w:rsidRPr="008F1261">
              <w:rPr>
                <w:rFonts w:cs="Arial"/>
                <w:sz w:val="22"/>
                <w:szCs w:val="22"/>
                <w:lang w:eastAsia="en-GB"/>
              </w:rPr>
              <w:t>, and we perform the full gamut of advanced laparoscopic surgeries.</w:t>
            </w:r>
          </w:p>
          <w:p w:rsidRPr="008F1261" w:rsidR="008F1261" w:rsidP="006B2FCB" w:rsidRDefault="008F1261" w14:paraId="7E430FAB" w14:textId="77777777">
            <w:pPr>
              <w:spacing w:after="100" w:afterAutospacing="1"/>
              <w:rPr>
                <w:rFonts w:cs="Arial"/>
                <w:sz w:val="22"/>
                <w:szCs w:val="22"/>
                <w:lang w:eastAsia="en-GB"/>
              </w:rPr>
            </w:pPr>
            <w:r w:rsidRPr="008F1261">
              <w:rPr>
                <w:rFonts w:cs="Arial"/>
                <w:sz w:val="22"/>
                <w:szCs w:val="22"/>
                <w:lang w:eastAsia="en-GB"/>
              </w:rPr>
              <w:t xml:space="preserve">The post holder will be one of the senior clinical fellows in the department and work on the Registrar </w:t>
            </w:r>
            <w:proofErr w:type="spellStart"/>
            <w:r w:rsidRPr="008F1261">
              <w:rPr>
                <w:rFonts w:cs="Arial"/>
                <w:sz w:val="22"/>
                <w:szCs w:val="22"/>
                <w:lang w:eastAsia="en-GB"/>
              </w:rPr>
              <w:t>rota</w:t>
            </w:r>
            <w:proofErr w:type="spellEnd"/>
            <w:r w:rsidRPr="008F1261">
              <w:rPr>
                <w:rFonts w:cs="Arial"/>
                <w:sz w:val="22"/>
                <w:szCs w:val="22"/>
                <w:lang w:eastAsia="en-GB"/>
              </w:rPr>
              <w:t xml:space="preserve"> with daytime and resident on-call commitments (1:9 Two tier registrar nights).</w:t>
            </w:r>
          </w:p>
          <w:p w:rsidRPr="008F1261" w:rsidR="008F1261" w:rsidP="006B2FCB" w:rsidRDefault="008F1261" w14:paraId="6DBD0875" w14:textId="77777777">
            <w:pPr>
              <w:spacing w:after="100" w:afterAutospacing="1"/>
              <w:rPr>
                <w:rFonts w:cs="Arial"/>
                <w:sz w:val="22"/>
                <w:szCs w:val="22"/>
                <w:lang w:eastAsia="en-GB"/>
              </w:rPr>
            </w:pPr>
            <w:r w:rsidRPr="008F1261">
              <w:rPr>
                <w:rFonts w:cs="Arial"/>
                <w:sz w:val="22"/>
                <w:szCs w:val="22"/>
                <w:lang w:eastAsia="en-GB"/>
              </w:rPr>
              <w:t>The fellowship is for 12 months and upon agreement with the trainee, it can be extended to 2 years enabling the trainee to obtain advanced laparoscopy ATSM certification from RCOG.</w:t>
            </w:r>
          </w:p>
          <w:p w:rsidR="008F1261" w:rsidP="006B2FCB" w:rsidRDefault="008F1261" w14:paraId="07FA5BBB" w14:textId="77777777">
            <w:pPr>
              <w:pStyle w:val="Heading1"/>
              <w:rPr>
                <w:lang w:eastAsia="en-GB"/>
              </w:rPr>
            </w:pPr>
            <w:r w:rsidRPr="00263A28">
              <w:t>Advanced laparoscopic surgery for the excision of benign disease</w:t>
            </w:r>
            <w:r w:rsidRPr="00263A28">
              <w:rPr>
                <w:lang w:eastAsia="en-GB"/>
              </w:rPr>
              <w:t xml:space="preserve"> </w:t>
            </w:r>
            <w:r>
              <w:rPr>
                <w:lang w:eastAsia="en-GB"/>
              </w:rPr>
              <w:t>(ATSM)</w:t>
            </w:r>
          </w:p>
          <w:p w:rsidRPr="00624098" w:rsidR="008F1261" w:rsidP="006B2FCB" w:rsidRDefault="008F1261" w14:paraId="2A9DC5B7" w14:textId="35E2BAB7">
            <w:pPr>
              <w:spacing w:after="100" w:afterAutospacing="1"/>
              <w:rPr>
                <w:rFonts w:cs="Arial"/>
                <w:lang w:eastAsia="en-GB"/>
              </w:rPr>
            </w:pPr>
            <w:r>
              <w:rPr>
                <w:rFonts w:cs="Arial"/>
                <w:sz w:val="22"/>
                <w:szCs w:val="22"/>
                <w:lang w:eastAsia="en-GB"/>
              </w:rPr>
              <w:t>T</w:t>
            </w:r>
            <w:r w:rsidRPr="008F1261">
              <w:rPr>
                <w:rFonts w:cs="Arial"/>
                <w:sz w:val="22"/>
                <w:szCs w:val="22"/>
                <w:lang w:eastAsia="en-GB"/>
              </w:rPr>
              <w:t xml:space="preserve">raining in NMEC (North Mid Endometriosis </w:t>
            </w:r>
            <w:proofErr w:type="spellStart"/>
            <w:r w:rsidRPr="008F1261">
              <w:rPr>
                <w:rFonts w:cs="Arial"/>
                <w:sz w:val="22"/>
                <w:szCs w:val="22"/>
                <w:lang w:eastAsia="en-GB"/>
              </w:rPr>
              <w:t>centre</w:t>
            </w:r>
            <w:proofErr w:type="spellEnd"/>
            <w:r w:rsidRPr="008F1261">
              <w:rPr>
                <w:rFonts w:cs="Arial"/>
                <w:sz w:val="22"/>
                <w:szCs w:val="22"/>
                <w:lang w:eastAsia="en-GB"/>
              </w:rPr>
              <w:t xml:space="preserve">) will be in accordance with the RCOG advanced laparoscopy curriculum. Non-London trainees will have the option to obtain advanced laparoscopy ATSM certification from RCOG upon approval from base deanery. </w:t>
            </w:r>
          </w:p>
        </w:tc>
      </w:tr>
    </w:tbl>
    <w:p w:rsidR="008F1261" w:rsidP="008F1261" w:rsidRDefault="008F1261" w14:paraId="14338EBC" w14:textId="77777777">
      <w:pPr>
        <w:pStyle w:val="Heading1"/>
        <w:rPr>
          <w:lang w:eastAsia="en-GB"/>
        </w:rPr>
      </w:pPr>
    </w:p>
    <w:p w:rsidRPr="00263A28" w:rsidR="008F1261" w:rsidP="008F1261" w:rsidRDefault="008F1261" w14:paraId="5A1C8840" w14:textId="68D6D197">
      <w:pPr>
        <w:pStyle w:val="Heading1"/>
        <w:rPr>
          <w:lang w:eastAsia="en-GB"/>
        </w:rPr>
      </w:pPr>
      <w:r w:rsidRPr="00263A28">
        <w:rPr>
          <w:lang w:eastAsia="en-GB"/>
        </w:rPr>
        <w:t xml:space="preserve">Main duties of </w:t>
      </w:r>
      <w:r w:rsidRPr="00263A28">
        <w:t>the</w:t>
      </w:r>
      <w:r w:rsidRPr="00263A28">
        <w:rPr>
          <w:lang w:eastAsia="en-GB"/>
        </w:rPr>
        <w:t xml:space="preserve"> job</w:t>
      </w:r>
    </w:p>
    <w:tbl>
      <w:tblPr>
        <w:tblW w:w="0" w:type="auto"/>
        <w:tblCellMar>
          <w:top w:w="15" w:type="dxa"/>
          <w:left w:w="15" w:type="dxa"/>
          <w:bottom w:w="15" w:type="dxa"/>
          <w:right w:w="15" w:type="dxa"/>
        </w:tblCellMar>
        <w:tblLook w:val="04A0" w:firstRow="1" w:lastRow="0" w:firstColumn="1" w:lastColumn="0" w:noHBand="0" w:noVBand="1"/>
      </w:tblPr>
      <w:tblGrid>
        <w:gridCol w:w="9027"/>
      </w:tblGrid>
      <w:tr w:rsidRPr="00624098" w:rsidR="008F1261" w:rsidTr="006B2FCB" w14:paraId="7589E209" w14:textId="77777777">
        <w:tc>
          <w:tcPr>
            <w:tcW w:w="0" w:type="auto"/>
            <w:vAlign w:val="center"/>
            <w:hideMark/>
          </w:tcPr>
          <w:p w:rsidRPr="008F1261" w:rsidR="008F1261" w:rsidP="006B2FCB" w:rsidRDefault="008F1261" w14:paraId="13A3E65B" w14:textId="77777777">
            <w:pPr>
              <w:spacing w:after="100" w:afterAutospacing="1"/>
              <w:rPr>
                <w:rFonts w:cs="Arial"/>
                <w:sz w:val="22"/>
                <w:szCs w:val="22"/>
                <w:lang w:eastAsia="en-GB"/>
              </w:rPr>
            </w:pPr>
            <w:r w:rsidRPr="008F1261">
              <w:rPr>
                <w:rFonts w:cs="Arial"/>
                <w:sz w:val="22"/>
                <w:szCs w:val="22"/>
                <w:lang w:eastAsia="en-GB"/>
              </w:rPr>
              <w:t xml:space="preserve">The post will ideally suit a candidate who wishes to develop specialist knowledge and skills in managing women with severe endometriosis and other common and complex benign </w:t>
            </w:r>
            <w:proofErr w:type="spellStart"/>
            <w:r w:rsidRPr="008F1261">
              <w:rPr>
                <w:rFonts w:cs="Arial"/>
                <w:sz w:val="22"/>
                <w:szCs w:val="22"/>
                <w:lang w:eastAsia="en-GB"/>
              </w:rPr>
              <w:t>gynaecological</w:t>
            </w:r>
            <w:proofErr w:type="spellEnd"/>
            <w:r w:rsidRPr="008F1261">
              <w:rPr>
                <w:rFonts w:cs="Arial"/>
                <w:sz w:val="22"/>
                <w:szCs w:val="22"/>
                <w:lang w:eastAsia="en-GB"/>
              </w:rPr>
              <w:t xml:space="preserve"> conditions. The 2</w:t>
            </w:r>
            <w:r w:rsidRPr="008F1261">
              <w:rPr>
                <w:rFonts w:cs="Arial"/>
                <w:sz w:val="22"/>
                <w:szCs w:val="22"/>
                <w:vertAlign w:val="superscript"/>
                <w:lang w:eastAsia="en-GB"/>
              </w:rPr>
              <w:t>nd</w:t>
            </w:r>
            <w:r w:rsidRPr="008F1261">
              <w:rPr>
                <w:rFonts w:cs="Arial"/>
                <w:sz w:val="22"/>
                <w:szCs w:val="22"/>
                <w:lang w:eastAsia="en-GB"/>
              </w:rPr>
              <w:t xml:space="preserve"> aim of this fellowship </w:t>
            </w:r>
            <w:proofErr w:type="spellStart"/>
            <w:r w:rsidRPr="008F1261">
              <w:rPr>
                <w:rFonts w:cs="Arial"/>
                <w:sz w:val="22"/>
                <w:szCs w:val="22"/>
                <w:lang w:eastAsia="en-GB"/>
              </w:rPr>
              <w:t>programme</w:t>
            </w:r>
            <w:proofErr w:type="spellEnd"/>
            <w:r w:rsidRPr="008F1261">
              <w:rPr>
                <w:rFonts w:cs="Arial"/>
                <w:sz w:val="22"/>
                <w:szCs w:val="22"/>
                <w:lang w:eastAsia="en-GB"/>
              </w:rPr>
              <w:t xml:space="preserve"> is integrating the successful fellow into our research and training projects. </w:t>
            </w:r>
          </w:p>
          <w:p w:rsidR="008F1261" w:rsidP="006B2FCB" w:rsidRDefault="008F1261" w14:paraId="11C8F925" w14:textId="77777777">
            <w:pPr>
              <w:spacing w:after="100" w:afterAutospacing="1"/>
              <w:rPr>
                <w:rFonts w:cs="Arial"/>
                <w:sz w:val="22"/>
                <w:szCs w:val="22"/>
                <w:lang w:eastAsia="en-GB"/>
              </w:rPr>
            </w:pPr>
            <w:r w:rsidRPr="008F1261">
              <w:rPr>
                <w:rFonts w:cs="Arial"/>
                <w:sz w:val="22"/>
                <w:szCs w:val="22"/>
                <w:lang w:eastAsia="en-GB"/>
              </w:rPr>
              <w:t>The successful fellow should expect to become surgically proficient in excising mild and moderate endometriosis and become experienced in other minimally invasive surgical techniques for hysterectomy, fibroids, and complex adnexal problems. The final training targets could be adjusted according to the successful candidate’s needs and previous experience.  </w:t>
            </w:r>
          </w:p>
          <w:p w:rsidRPr="008F1261" w:rsidR="008F1261" w:rsidP="006B2FCB" w:rsidRDefault="008F1261" w14:paraId="54502798" w14:textId="77777777">
            <w:pPr>
              <w:spacing w:after="100" w:afterAutospacing="1"/>
              <w:rPr>
                <w:rFonts w:cs="Arial"/>
                <w:sz w:val="22"/>
                <w:szCs w:val="22"/>
                <w:lang w:eastAsia="en-GB"/>
              </w:rPr>
            </w:pPr>
          </w:p>
          <w:p w:rsidRPr="00263A28" w:rsidR="008F1261" w:rsidP="006B2FCB" w:rsidRDefault="008F1261" w14:paraId="660AA9E0" w14:textId="77777777">
            <w:pPr>
              <w:pStyle w:val="Heading1"/>
              <w:rPr>
                <w:lang w:eastAsia="en-GB"/>
              </w:rPr>
            </w:pPr>
            <w:r w:rsidRPr="00263A28">
              <w:rPr>
                <w:lang w:eastAsia="en-GB"/>
              </w:rPr>
              <w:t>Travelling Fellowship</w:t>
            </w:r>
          </w:p>
          <w:p w:rsidRPr="00624098" w:rsidR="008F1261" w:rsidP="006B2FCB" w:rsidRDefault="008F1261" w14:paraId="4223E15F" w14:textId="77777777">
            <w:pPr>
              <w:spacing w:after="100" w:afterAutospacing="1"/>
              <w:rPr>
                <w:rFonts w:cs="Arial"/>
                <w:lang w:eastAsia="en-GB"/>
              </w:rPr>
            </w:pPr>
            <w:r w:rsidRPr="008F1261">
              <w:rPr>
                <w:rFonts w:cs="Arial"/>
                <w:sz w:val="22"/>
                <w:szCs w:val="22"/>
                <w:lang w:eastAsia="en-GB"/>
              </w:rPr>
              <w:t xml:space="preserve">Successful </w:t>
            </w:r>
            <w:proofErr w:type="gramStart"/>
            <w:r w:rsidRPr="008F1261">
              <w:rPr>
                <w:rFonts w:cs="Arial"/>
                <w:sz w:val="22"/>
                <w:szCs w:val="22"/>
                <w:lang w:eastAsia="en-GB"/>
              </w:rPr>
              <w:t>candidate</w:t>
            </w:r>
            <w:proofErr w:type="gramEnd"/>
            <w:r w:rsidRPr="008F1261">
              <w:rPr>
                <w:rFonts w:cs="Arial"/>
                <w:sz w:val="22"/>
                <w:szCs w:val="22"/>
                <w:lang w:eastAsia="en-GB"/>
              </w:rPr>
              <w:t xml:space="preserve"> will potentially be sent to other larger endometriosis </w:t>
            </w:r>
            <w:proofErr w:type="spellStart"/>
            <w:r w:rsidRPr="008F1261">
              <w:rPr>
                <w:rFonts w:cs="Arial"/>
                <w:sz w:val="22"/>
                <w:szCs w:val="22"/>
                <w:lang w:eastAsia="en-GB"/>
              </w:rPr>
              <w:t>centres</w:t>
            </w:r>
            <w:proofErr w:type="spellEnd"/>
            <w:r w:rsidRPr="008F1261">
              <w:rPr>
                <w:rFonts w:cs="Arial"/>
                <w:sz w:val="22"/>
                <w:szCs w:val="22"/>
                <w:lang w:eastAsia="en-GB"/>
              </w:rPr>
              <w:t xml:space="preserve"> in the UK for 2 weeks to obtain a more wholesome experience. This will be fully funded. There is ample opportunity to attend fully funded advanced laparoscopic courses as well</w:t>
            </w:r>
            <w:r w:rsidRPr="00263A28">
              <w:rPr>
                <w:rFonts w:cs="Arial"/>
                <w:lang w:eastAsia="en-GB"/>
              </w:rPr>
              <w:t xml:space="preserve">. </w:t>
            </w:r>
          </w:p>
        </w:tc>
      </w:tr>
    </w:tbl>
    <w:p w:rsidR="008F1261" w:rsidP="008F1261" w:rsidRDefault="008F1261" w14:paraId="385B5BBC" w14:textId="77777777">
      <w:pPr>
        <w:pStyle w:val="Heading1"/>
        <w:rPr>
          <w:lang w:eastAsia="en-GB"/>
        </w:rPr>
      </w:pPr>
    </w:p>
    <w:p w:rsidRPr="00624098" w:rsidR="008F1261" w:rsidP="008F1261" w:rsidRDefault="008F1261" w14:paraId="45B15C05" w14:textId="220BC398">
      <w:pPr>
        <w:pStyle w:val="Heading1"/>
        <w:rPr>
          <w:lang w:eastAsia="en-GB"/>
        </w:rPr>
      </w:pPr>
      <w:r w:rsidRPr="00624098">
        <w:rPr>
          <w:lang w:eastAsia="en-GB"/>
        </w:rPr>
        <w:t xml:space="preserve">Working for our </w:t>
      </w:r>
      <w:proofErr w:type="spellStart"/>
      <w:r w:rsidRPr="00624098">
        <w:rPr>
          <w:lang w:eastAsia="en-GB"/>
        </w:rPr>
        <w:t>organisation</w:t>
      </w:r>
      <w:proofErr w:type="spellEnd"/>
    </w:p>
    <w:tbl>
      <w:tblPr>
        <w:tblW w:w="0" w:type="auto"/>
        <w:tblCellMar>
          <w:top w:w="15" w:type="dxa"/>
          <w:left w:w="15" w:type="dxa"/>
          <w:bottom w:w="15" w:type="dxa"/>
          <w:right w:w="15" w:type="dxa"/>
        </w:tblCellMar>
        <w:tblLook w:val="04A0" w:firstRow="1" w:lastRow="0" w:firstColumn="1" w:lastColumn="0" w:noHBand="0" w:noVBand="1"/>
      </w:tblPr>
      <w:tblGrid>
        <w:gridCol w:w="9027"/>
      </w:tblGrid>
      <w:tr w:rsidRPr="00624098" w:rsidR="008F1261" w:rsidTr="006B2FCB" w14:paraId="70E8990C" w14:textId="77777777">
        <w:tc>
          <w:tcPr>
            <w:tcW w:w="0" w:type="auto"/>
            <w:vAlign w:val="center"/>
            <w:hideMark/>
          </w:tcPr>
          <w:p w:rsidRPr="008F1261" w:rsidR="008F1261" w:rsidP="006B2FCB" w:rsidRDefault="008F1261" w14:paraId="40240342" w14:textId="77777777">
            <w:pPr>
              <w:spacing w:after="100" w:afterAutospacing="1"/>
              <w:rPr>
                <w:rFonts w:cs="Arial"/>
                <w:sz w:val="22"/>
                <w:szCs w:val="22"/>
                <w:lang w:eastAsia="en-GB"/>
              </w:rPr>
            </w:pPr>
            <w:r w:rsidRPr="008F1261">
              <w:rPr>
                <w:rFonts w:cs="Arial"/>
                <w:sz w:val="22"/>
                <w:szCs w:val="22"/>
                <w:lang w:eastAsia="en-GB"/>
              </w:rPr>
              <w:t>The new fellow will work with their mentor (</w:t>
            </w:r>
            <w:proofErr w:type="spellStart"/>
            <w:r w:rsidRPr="008F1261">
              <w:rPr>
                <w:rFonts w:cs="Arial"/>
                <w:sz w:val="22"/>
                <w:szCs w:val="22"/>
                <w:lang w:eastAsia="en-GB"/>
              </w:rPr>
              <w:t>Mr</w:t>
            </w:r>
            <w:proofErr w:type="spellEnd"/>
            <w:r w:rsidRPr="008F1261">
              <w:rPr>
                <w:rFonts w:cs="Arial"/>
                <w:sz w:val="22"/>
                <w:szCs w:val="22"/>
                <w:lang w:eastAsia="en-GB"/>
              </w:rPr>
              <w:t xml:space="preserve"> Parveen Verasingam) to augment the current Endometriosis service.</w:t>
            </w:r>
          </w:p>
          <w:p w:rsidR="008F1261" w:rsidP="006B2FCB" w:rsidRDefault="008F1261" w14:paraId="409DD3D8" w14:textId="77777777">
            <w:pPr>
              <w:spacing w:after="100" w:afterAutospacing="1"/>
              <w:rPr>
                <w:rFonts w:cs="Arial"/>
                <w:lang w:eastAsia="en-GB"/>
              </w:rPr>
            </w:pPr>
            <w:r w:rsidRPr="008F1261">
              <w:rPr>
                <w:rFonts w:cs="Arial"/>
                <w:sz w:val="22"/>
                <w:szCs w:val="22"/>
                <w:lang w:eastAsia="en-GB"/>
              </w:rPr>
              <w:t xml:space="preserve">The job will involve weekly specialist </w:t>
            </w:r>
            <w:proofErr w:type="spellStart"/>
            <w:r w:rsidRPr="008F1261">
              <w:rPr>
                <w:rFonts w:cs="Arial"/>
                <w:sz w:val="22"/>
                <w:szCs w:val="22"/>
                <w:lang w:eastAsia="en-GB"/>
              </w:rPr>
              <w:t>gynaecology</w:t>
            </w:r>
            <w:proofErr w:type="spellEnd"/>
            <w:r w:rsidRPr="008F1261">
              <w:rPr>
                <w:rFonts w:cs="Arial"/>
                <w:sz w:val="22"/>
                <w:szCs w:val="22"/>
                <w:lang w:eastAsia="en-GB"/>
              </w:rPr>
              <w:t xml:space="preserve"> endometriosis clinic, a bi-monthly minimal access theatre list and an alternate week session for research.   The successful candidate will be expected to be part of the on-call and elective </w:t>
            </w:r>
            <w:proofErr w:type="spellStart"/>
            <w:r w:rsidRPr="008F1261">
              <w:rPr>
                <w:rFonts w:cs="Arial"/>
                <w:sz w:val="22"/>
                <w:szCs w:val="22"/>
                <w:lang w:eastAsia="en-GB"/>
              </w:rPr>
              <w:t>rota</w:t>
            </w:r>
            <w:proofErr w:type="spellEnd"/>
            <w:r w:rsidRPr="008F1261">
              <w:rPr>
                <w:rFonts w:cs="Arial"/>
                <w:sz w:val="22"/>
                <w:szCs w:val="22"/>
                <w:lang w:eastAsia="en-GB"/>
              </w:rPr>
              <w:t xml:space="preserve"> to cover both </w:t>
            </w:r>
            <w:proofErr w:type="spellStart"/>
            <w:r w:rsidRPr="008F1261">
              <w:rPr>
                <w:rFonts w:cs="Arial"/>
                <w:sz w:val="22"/>
                <w:szCs w:val="22"/>
                <w:lang w:eastAsia="en-GB"/>
              </w:rPr>
              <w:t>gynaecology</w:t>
            </w:r>
            <w:proofErr w:type="spellEnd"/>
            <w:r w:rsidRPr="008F1261">
              <w:rPr>
                <w:rFonts w:cs="Arial"/>
                <w:sz w:val="22"/>
                <w:szCs w:val="22"/>
                <w:lang w:eastAsia="en-GB"/>
              </w:rPr>
              <w:t xml:space="preserve"> and maternity. This includes additional benign </w:t>
            </w:r>
            <w:proofErr w:type="spellStart"/>
            <w:r w:rsidRPr="008F1261">
              <w:rPr>
                <w:rFonts w:cs="Arial"/>
                <w:sz w:val="22"/>
                <w:szCs w:val="22"/>
                <w:lang w:eastAsia="en-GB"/>
              </w:rPr>
              <w:t>gynaecology</w:t>
            </w:r>
            <w:proofErr w:type="spellEnd"/>
            <w:r w:rsidRPr="008F1261">
              <w:rPr>
                <w:rFonts w:cs="Arial"/>
                <w:sz w:val="22"/>
                <w:szCs w:val="22"/>
                <w:lang w:eastAsia="en-GB"/>
              </w:rPr>
              <w:t xml:space="preserve"> clinics and theatres and occasional antenatal clinics. Training will be protected as much as possible.</w:t>
            </w:r>
            <w:r w:rsidRPr="00263A28">
              <w:rPr>
                <w:rFonts w:cs="Arial"/>
                <w:lang w:eastAsia="en-GB"/>
              </w:rPr>
              <w:t xml:space="preserve"> </w:t>
            </w:r>
            <w:r w:rsidRPr="00624098">
              <w:rPr>
                <w:rFonts w:cs="Arial"/>
                <w:lang w:eastAsia="en-GB"/>
              </w:rPr>
              <w:t xml:space="preserve">  </w:t>
            </w:r>
          </w:p>
          <w:p w:rsidRPr="008F1261" w:rsidR="008F1261" w:rsidP="006B2FCB" w:rsidRDefault="008F1261" w14:paraId="01D4C948" w14:textId="77777777">
            <w:pPr>
              <w:spacing w:after="100" w:afterAutospacing="1"/>
              <w:rPr>
                <w:rFonts w:cs="Arial"/>
                <w:sz w:val="22"/>
                <w:szCs w:val="22"/>
                <w:lang w:eastAsia="en-GB"/>
              </w:rPr>
            </w:pPr>
            <w:r w:rsidRPr="008F1261">
              <w:rPr>
                <w:rFonts w:cs="Arial"/>
                <w:sz w:val="22"/>
                <w:szCs w:val="22"/>
                <w:lang w:eastAsia="en-GB"/>
              </w:rPr>
              <w:t xml:space="preserve">Successful </w:t>
            </w:r>
            <w:proofErr w:type="gramStart"/>
            <w:r w:rsidRPr="008F1261">
              <w:rPr>
                <w:rFonts w:cs="Arial"/>
                <w:sz w:val="22"/>
                <w:szCs w:val="22"/>
                <w:lang w:eastAsia="en-GB"/>
              </w:rPr>
              <w:t>candidate is</w:t>
            </w:r>
            <w:proofErr w:type="gramEnd"/>
            <w:r w:rsidRPr="008F1261">
              <w:rPr>
                <w:rFonts w:cs="Arial"/>
                <w:sz w:val="22"/>
                <w:szCs w:val="22"/>
                <w:lang w:eastAsia="en-GB"/>
              </w:rPr>
              <w:t xml:space="preserve"> also expected to join regular colorectal and urology laparoscopic sessions.</w:t>
            </w:r>
          </w:p>
          <w:p w:rsidRPr="00624098" w:rsidR="008F1261" w:rsidP="006B2FCB" w:rsidRDefault="008F1261" w14:paraId="5B3A9164" w14:textId="77777777">
            <w:pPr>
              <w:spacing w:after="100" w:afterAutospacing="1"/>
              <w:rPr>
                <w:rFonts w:cs="Arial"/>
                <w:lang w:eastAsia="en-GB"/>
              </w:rPr>
            </w:pPr>
          </w:p>
        </w:tc>
      </w:tr>
    </w:tbl>
    <w:p w:rsidRPr="00624098" w:rsidR="008F1261" w:rsidP="008F1261" w:rsidRDefault="008F1261" w14:paraId="26444B89" w14:textId="77777777">
      <w:pPr>
        <w:pStyle w:val="Heading1"/>
        <w:rPr>
          <w:lang w:eastAsia="en-GB"/>
        </w:rPr>
      </w:pPr>
      <w:r w:rsidRPr="00624098">
        <w:rPr>
          <w:lang w:eastAsia="en-GB"/>
        </w:rPr>
        <w:t>Detailed job description and main responsibilities</w:t>
      </w:r>
    </w:p>
    <w:tbl>
      <w:tblPr>
        <w:tblW w:w="0" w:type="auto"/>
        <w:tblCellMar>
          <w:top w:w="15" w:type="dxa"/>
          <w:left w:w="15" w:type="dxa"/>
          <w:bottom w:w="15" w:type="dxa"/>
          <w:right w:w="15" w:type="dxa"/>
        </w:tblCellMar>
        <w:tblLook w:val="04A0" w:firstRow="1" w:lastRow="0" w:firstColumn="1" w:lastColumn="0" w:noHBand="0" w:noVBand="1"/>
      </w:tblPr>
      <w:tblGrid>
        <w:gridCol w:w="9027"/>
      </w:tblGrid>
      <w:tr w:rsidRPr="008F1261" w:rsidR="008F1261" w:rsidTr="006B2FCB" w14:paraId="500DF1B0" w14:textId="77777777">
        <w:tc>
          <w:tcPr>
            <w:tcW w:w="0" w:type="auto"/>
            <w:vAlign w:val="center"/>
            <w:hideMark/>
          </w:tcPr>
          <w:p w:rsidRPr="008F1261" w:rsidR="008F1261" w:rsidP="006B2FCB" w:rsidRDefault="008F1261" w14:paraId="25128915" w14:textId="77777777">
            <w:pPr>
              <w:spacing w:after="100" w:afterAutospacing="1"/>
              <w:rPr>
                <w:rFonts w:cs="Arial"/>
                <w:sz w:val="22"/>
                <w:szCs w:val="22"/>
                <w:lang w:eastAsia="en-GB"/>
              </w:rPr>
            </w:pPr>
            <w:r w:rsidRPr="008F1261">
              <w:rPr>
                <w:rFonts w:cs="Arial"/>
                <w:sz w:val="22"/>
                <w:szCs w:val="22"/>
                <w:lang w:eastAsia="en-GB"/>
              </w:rPr>
              <w:t>The post holder will participate in departmental teaching, audits, and governance meetings. There will also be the opportunity to take part in research.</w:t>
            </w:r>
          </w:p>
          <w:p w:rsidRPr="008F1261" w:rsidR="008F1261" w:rsidP="006B2FCB" w:rsidRDefault="008F1261" w14:paraId="5321BAF4" w14:textId="77777777">
            <w:pPr>
              <w:spacing w:after="100" w:afterAutospacing="1"/>
              <w:rPr>
                <w:rFonts w:cs="Arial"/>
                <w:sz w:val="22"/>
                <w:szCs w:val="22"/>
                <w:lang w:eastAsia="en-GB"/>
              </w:rPr>
            </w:pPr>
            <w:r w:rsidRPr="008F1261">
              <w:rPr>
                <w:rFonts w:cs="Arial"/>
                <w:sz w:val="22"/>
                <w:szCs w:val="22"/>
                <w:lang w:eastAsia="en-GB"/>
              </w:rPr>
              <w:t xml:space="preserve">We are a district general hospital Obstetrics and </w:t>
            </w:r>
            <w:proofErr w:type="spellStart"/>
            <w:r w:rsidRPr="008F1261">
              <w:rPr>
                <w:rFonts w:cs="Arial"/>
                <w:sz w:val="22"/>
                <w:szCs w:val="22"/>
                <w:lang w:eastAsia="en-GB"/>
              </w:rPr>
              <w:t>Gynaecology</w:t>
            </w:r>
            <w:proofErr w:type="spellEnd"/>
            <w:r w:rsidRPr="008F1261">
              <w:rPr>
                <w:rFonts w:cs="Arial"/>
                <w:sz w:val="22"/>
                <w:szCs w:val="22"/>
                <w:lang w:eastAsia="en-GB"/>
              </w:rPr>
              <w:t xml:space="preserve"> department with over 4000 deliveries per year, a busy acute gynae service and elective </w:t>
            </w:r>
            <w:proofErr w:type="spellStart"/>
            <w:r w:rsidRPr="008F1261">
              <w:rPr>
                <w:rFonts w:cs="Arial"/>
                <w:sz w:val="22"/>
                <w:szCs w:val="22"/>
                <w:lang w:eastAsia="en-GB"/>
              </w:rPr>
              <w:t>gynaecology</w:t>
            </w:r>
            <w:proofErr w:type="spellEnd"/>
            <w:r w:rsidRPr="008F1261">
              <w:rPr>
                <w:rFonts w:cs="Arial"/>
                <w:sz w:val="22"/>
                <w:szCs w:val="22"/>
                <w:lang w:eastAsia="en-GB"/>
              </w:rPr>
              <w:t xml:space="preserve">. We aim to provide a high-quality service for our patients in line with the Trust philosophy. </w:t>
            </w:r>
          </w:p>
        </w:tc>
      </w:tr>
    </w:tbl>
    <w:p w:rsidRPr="00263A28" w:rsidR="008F1261" w:rsidP="008F1261" w:rsidRDefault="008F1261" w14:paraId="41FDDEFB" w14:textId="77777777">
      <w:pPr>
        <w:spacing w:before="240" w:after="120"/>
        <w:outlineLvl w:val="2"/>
        <w:rPr>
          <w:rFonts w:cs="Arial"/>
          <w:color w:val="0E6291"/>
          <w:lang w:eastAsia="en-GB"/>
        </w:rPr>
      </w:pPr>
    </w:p>
    <w:p w:rsidRPr="00624098" w:rsidR="008F1261" w:rsidP="008F1261" w:rsidRDefault="008F1261" w14:paraId="43600831" w14:textId="77777777">
      <w:pPr>
        <w:spacing w:before="240" w:after="120"/>
        <w:outlineLvl w:val="2"/>
        <w:rPr>
          <w:rFonts w:cs="Arial"/>
          <w:color w:val="0E6291"/>
          <w:lang w:eastAsia="en-GB"/>
        </w:rPr>
      </w:pPr>
      <w:r w:rsidRPr="00624098">
        <w:rPr>
          <w:rFonts w:cs="Arial"/>
          <w:color w:val="0E6291"/>
          <w:lang w:eastAsia="en-GB"/>
        </w:rPr>
        <w:t>Person specification</w:t>
      </w:r>
    </w:p>
    <w:p w:rsidRPr="00624098" w:rsidR="008F1261" w:rsidP="008F1261" w:rsidRDefault="008F1261" w14:paraId="562724CE" w14:textId="77777777">
      <w:pPr>
        <w:spacing w:before="240" w:after="120"/>
        <w:outlineLvl w:val="3"/>
        <w:rPr>
          <w:rFonts w:cs="Arial"/>
          <w:b/>
          <w:bCs/>
          <w:color w:val="0E6291"/>
          <w:lang w:eastAsia="en-GB"/>
        </w:rPr>
      </w:pPr>
      <w:r w:rsidRPr="00624098">
        <w:rPr>
          <w:rFonts w:cs="Arial"/>
          <w:b/>
          <w:bCs/>
          <w:color w:val="0E6291"/>
          <w:lang w:eastAsia="en-GB"/>
        </w:rPr>
        <w:t>Qualifications</w:t>
      </w:r>
    </w:p>
    <w:p w:rsidRPr="00624098" w:rsidR="008F1261" w:rsidP="008F1261" w:rsidRDefault="008F1261" w14:paraId="36BBC6FB" w14:textId="77777777">
      <w:pPr>
        <w:spacing w:before="240" w:after="120"/>
        <w:outlineLvl w:val="4"/>
        <w:rPr>
          <w:rFonts w:cs="Arial"/>
          <w:color w:val="0E6291"/>
          <w:lang w:eastAsia="en-GB"/>
        </w:rPr>
      </w:pPr>
      <w:r w:rsidRPr="00624098">
        <w:rPr>
          <w:rFonts w:cs="Arial"/>
          <w:color w:val="0E6291"/>
          <w:lang w:eastAsia="en-GB"/>
        </w:rPr>
        <w:t>Essential criteria</w:t>
      </w:r>
    </w:p>
    <w:p w:rsidRPr="008F1261" w:rsidR="008F1261" w:rsidP="008F1261" w:rsidRDefault="008F1261" w14:paraId="5CCD6459" w14:textId="77777777">
      <w:pPr>
        <w:numPr>
          <w:ilvl w:val="0"/>
          <w:numId w:val="18"/>
        </w:numPr>
        <w:spacing w:before="100" w:beforeAutospacing="1" w:after="100" w:afterAutospacing="1"/>
        <w:rPr>
          <w:rFonts w:cs="Arial"/>
          <w:sz w:val="22"/>
          <w:szCs w:val="22"/>
          <w:lang w:eastAsia="en-GB"/>
        </w:rPr>
      </w:pPr>
      <w:r w:rsidRPr="008F1261">
        <w:rPr>
          <w:rFonts w:cs="Arial"/>
          <w:sz w:val="22"/>
          <w:szCs w:val="22"/>
          <w:lang w:eastAsia="en-GB"/>
        </w:rPr>
        <w:t>MBBS</w:t>
      </w:r>
    </w:p>
    <w:p w:rsidRPr="008F1261" w:rsidR="008F1261" w:rsidP="008F1261" w:rsidRDefault="008F1261" w14:paraId="4E8F8A04" w14:textId="77777777">
      <w:pPr>
        <w:numPr>
          <w:ilvl w:val="0"/>
          <w:numId w:val="18"/>
        </w:numPr>
        <w:spacing w:before="100" w:beforeAutospacing="1" w:after="100" w:afterAutospacing="1"/>
        <w:rPr>
          <w:rFonts w:cs="Arial"/>
          <w:sz w:val="22"/>
          <w:szCs w:val="22"/>
          <w:lang w:eastAsia="en-GB"/>
        </w:rPr>
      </w:pPr>
      <w:r w:rsidRPr="008F1261">
        <w:rPr>
          <w:rFonts w:cs="Arial"/>
          <w:sz w:val="22"/>
          <w:szCs w:val="22"/>
          <w:lang w:eastAsia="en-GB"/>
        </w:rPr>
        <w:t>Full GMC Registration (or eligibility to obtain).</w:t>
      </w:r>
    </w:p>
    <w:p w:rsidRPr="008F1261" w:rsidR="008F1261" w:rsidP="008F1261" w:rsidRDefault="008F1261" w14:paraId="73AE9391" w14:textId="77777777">
      <w:pPr>
        <w:numPr>
          <w:ilvl w:val="0"/>
          <w:numId w:val="18"/>
        </w:numPr>
        <w:spacing w:before="100" w:beforeAutospacing="1" w:after="100" w:afterAutospacing="1"/>
        <w:rPr>
          <w:rFonts w:cs="Arial"/>
          <w:sz w:val="22"/>
          <w:szCs w:val="22"/>
          <w:lang w:eastAsia="en-GB"/>
        </w:rPr>
      </w:pPr>
      <w:r w:rsidRPr="008F1261">
        <w:rPr>
          <w:rFonts w:cs="Arial"/>
          <w:sz w:val="22"/>
          <w:szCs w:val="22"/>
          <w:lang w:eastAsia="en-GB"/>
        </w:rPr>
        <w:t>MRCOG</w:t>
      </w:r>
    </w:p>
    <w:p w:rsidRPr="00624098" w:rsidR="008F1261" w:rsidP="008F1261" w:rsidRDefault="008F1261" w14:paraId="0B6012E5" w14:textId="77777777">
      <w:pPr>
        <w:spacing w:before="240" w:after="120"/>
        <w:outlineLvl w:val="4"/>
        <w:rPr>
          <w:rFonts w:cs="Arial"/>
          <w:color w:val="0E6291"/>
          <w:lang w:eastAsia="en-GB"/>
        </w:rPr>
      </w:pPr>
      <w:r w:rsidRPr="00624098">
        <w:rPr>
          <w:rFonts w:cs="Arial"/>
          <w:color w:val="0E6291"/>
          <w:lang w:eastAsia="en-GB"/>
        </w:rPr>
        <w:t>Desirable criteria</w:t>
      </w:r>
    </w:p>
    <w:p w:rsidRPr="008F1261" w:rsidR="008F1261" w:rsidP="008F1261" w:rsidRDefault="008F1261" w14:paraId="7FC1A059" w14:textId="77777777">
      <w:pPr>
        <w:numPr>
          <w:ilvl w:val="0"/>
          <w:numId w:val="19"/>
        </w:numPr>
        <w:spacing w:before="100" w:beforeAutospacing="1" w:after="100" w:afterAutospacing="1"/>
        <w:rPr>
          <w:rFonts w:cs="Arial"/>
          <w:sz w:val="22"/>
          <w:szCs w:val="22"/>
          <w:lang w:eastAsia="en-GB"/>
        </w:rPr>
      </w:pPr>
      <w:r w:rsidRPr="008F1261">
        <w:rPr>
          <w:rFonts w:cs="Arial"/>
          <w:sz w:val="22"/>
          <w:szCs w:val="22"/>
          <w:lang w:eastAsia="en-GB"/>
        </w:rPr>
        <w:t>MD, PHD</w:t>
      </w:r>
    </w:p>
    <w:p w:rsidRPr="00624098" w:rsidR="008F1261" w:rsidP="008F1261" w:rsidRDefault="008F1261" w14:paraId="42316946" w14:textId="77777777">
      <w:pPr>
        <w:spacing w:before="240" w:after="120"/>
        <w:outlineLvl w:val="3"/>
        <w:rPr>
          <w:rFonts w:cs="Arial"/>
          <w:b/>
          <w:bCs/>
          <w:color w:val="0E6291"/>
          <w:lang w:eastAsia="en-GB"/>
        </w:rPr>
      </w:pPr>
      <w:r w:rsidRPr="00624098">
        <w:rPr>
          <w:rFonts w:cs="Arial"/>
          <w:b/>
          <w:bCs/>
          <w:color w:val="0E6291"/>
          <w:lang w:eastAsia="en-GB"/>
        </w:rPr>
        <w:t>Clinical Experience</w:t>
      </w:r>
    </w:p>
    <w:p w:rsidRPr="00624098" w:rsidR="008F1261" w:rsidP="008F1261" w:rsidRDefault="008F1261" w14:paraId="7CA06E7B" w14:textId="77777777">
      <w:pPr>
        <w:spacing w:before="240" w:after="120"/>
        <w:outlineLvl w:val="4"/>
        <w:rPr>
          <w:rFonts w:cs="Arial"/>
          <w:color w:val="0E6291"/>
          <w:lang w:eastAsia="en-GB"/>
        </w:rPr>
      </w:pPr>
      <w:r w:rsidRPr="00624098">
        <w:rPr>
          <w:rFonts w:cs="Arial"/>
          <w:color w:val="0E6291"/>
          <w:lang w:eastAsia="en-GB"/>
        </w:rPr>
        <w:t>Essential criteria</w:t>
      </w:r>
    </w:p>
    <w:p w:rsidRPr="008F1261" w:rsidR="008F1261" w:rsidP="008F1261" w:rsidRDefault="008F1261" w14:paraId="31BB4C89" w14:textId="77777777">
      <w:pPr>
        <w:numPr>
          <w:ilvl w:val="0"/>
          <w:numId w:val="20"/>
        </w:numPr>
        <w:spacing w:before="100" w:beforeAutospacing="1" w:after="100" w:afterAutospacing="1"/>
        <w:rPr>
          <w:rFonts w:cs="Arial"/>
          <w:sz w:val="22"/>
          <w:szCs w:val="22"/>
          <w:lang w:eastAsia="en-GB"/>
        </w:rPr>
      </w:pPr>
      <w:r w:rsidRPr="008F1261">
        <w:rPr>
          <w:rFonts w:cs="Arial"/>
          <w:sz w:val="22"/>
          <w:szCs w:val="22"/>
          <w:lang w:eastAsia="en-GB"/>
        </w:rPr>
        <w:t xml:space="preserve">Four years of experience in Obstetrics and </w:t>
      </w:r>
      <w:proofErr w:type="spellStart"/>
      <w:r w:rsidRPr="008F1261">
        <w:rPr>
          <w:rFonts w:cs="Arial"/>
          <w:sz w:val="22"/>
          <w:szCs w:val="22"/>
          <w:lang w:eastAsia="en-GB"/>
        </w:rPr>
        <w:t>Gynaecology</w:t>
      </w:r>
      <w:proofErr w:type="spellEnd"/>
      <w:r w:rsidRPr="008F1261">
        <w:rPr>
          <w:rFonts w:cs="Arial"/>
          <w:sz w:val="22"/>
          <w:szCs w:val="22"/>
          <w:lang w:eastAsia="en-GB"/>
        </w:rPr>
        <w:t xml:space="preserve"> in the UK or equivalent</w:t>
      </w:r>
    </w:p>
    <w:p w:rsidRPr="00624098" w:rsidR="008F1261" w:rsidP="008F1261" w:rsidRDefault="008F1261" w14:paraId="7973F450" w14:textId="77777777">
      <w:pPr>
        <w:spacing w:before="240" w:after="120"/>
        <w:outlineLvl w:val="4"/>
        <w:rPr>
          <w:rFonts w:cs="Arial"/>
          <w:color w:val="0E6291"/>
          <w:lang w:eastAsia="en-GB"/>
        </w:rPr>
      </w:pPr>
      <w:r w:rsidRPr="00624098">
        <w:rPr>
          <w:rFonts w:cs="Arial"/>
          <w:color w:val="0E6291"/>
          <w:lang w:eastAsia="en-GB"/>
        </w:rPr>
        <w:t>Desirable criteria</w:t>
      </w:r>
    </w:p>
    <w:p w:rsidRPr="008F1261" w:rsidR="008F1261" w:rsidP="008F1261" w:rsidRDefault="008F1261" w14:paraId="7070AB61" w14:textId="77777777">
      <w:pPr>
        <w:numPr>
          <w:ilvl w:val="0"/>
          <w:numId w:val="21"/>
        </w:numPr>
        <w:spacing w:before="100" w:beforeAutospacing="1" w:after="100" w:afterAutospacing="1"/>
        <w:rPr>
          <w:rFonts w:cs="Arial"/>
          <w:sz w:val="22"/>
          <w:szCs w:val="22"/>
          <w:lang w:eastAsia="en-GB"/>
        </w:rPr>
      </w:pPr>
      <w:r w:rsidRPr="00624098">
        <w:rPr>
          <w:rFonts w:cs="Arial"/>
          <w:lang w:eastAsia="en-GB"/>
        </w:rPr>
        <w:t xml:space="preserve"> </w:t>
      </w:r>
      <w:r w:rsidRPr="008F1261">
        <w:rPr>
          <w:rFonts w:cs="Arial"/>
          <w:sz w:val="22"/>
          <w:szCs w:val="22"/>
          <w:lang w:eastAsia="en-GB"/>
        </w:rPr>
        <w:t>Experience as ST5 and above</w:t>
      </w:r>
    </w:p>
    <w:p w:rsidRPr="008F1261" w:rsidR="008F1261" w:rsidP="008F1261" w:rsidRDefault="008F1261" w14:paraId="2D6B8E11" w14:textId="77777777">
      <w:pPr>
        <w:numPr>
          <w:ilvl w:val="0"/>
          <w:numId w:val="21"/>
        </w:numPr>
        <w:spacing w:before="100" w:beforeAutospacing="1" w:after="100" w:afterAutospacing="1"/>
        <w:rPr>
          <w:rFonts w:cs="Arial"/>
          <w:sz w:val="22"/>
          <w:szCs w:val="22"/>
          <w:lang w:eastAsia="en-GB"/>
        </w:rPr>
      </w:pPr>
      <w:r w:rsidRPr="008F1261">
        <w:rPr>
          <w:rFonts w:cs="Arial"/>
          <w:sz w:val="22"/>
          <w:szCs w:val="22"/>
          <w:lang w:eastAsia="en-GB"/>
        </w:rPr>
        <w:t xml:space="preserve"> Post-CCT</w:t>
      </w:r>
    </w:p>
    <w:p w:rsidRPr="00624098" w:rsidR="008F1261" w:rsidP="008F1261" w:rsidRDefault="008F1261" w14:paraId="1235F653" w14:textId="77777777">
      <w:pPr>
        <w:spacing w:before="240" w:after="120"/>
        <w:outlineLvl w:val="3"/>
        <w:rPr>
          <w:rFonts w:cs="Arial"/>
          <w:b/>
          <w:bCs/>
          <w:color w:val="0E6291"/>
          <w:lang w:eastAsia="en-GB"/>
        </w:rPr>
      </w:pPr>
      <w:r w:rsidRPr="00624098">
        <w:rPr>
          <w:rFonts w:cs="Arial"/>
          <w:b/>
          <w:bCs/>
          <w:color w:val="0E6291"/>
          <w:lang w:eastAsia="en-GB"/>
        </w:rPr>
        <w:t>Specific Additional Skills</w:t>
      </w:r>
    </w:p>
    <w:p w:rsidRPr="00624098" w:rsidR="008F1261" w:rsidP="008F1261" w:rsidRDefault="008F1261" w14:paraId="3B3780F4" w14:textId="77777777">
      <w:pPr>
        <w:spacing w:before="240" w:after="120"/>
        <w:outlineLvl w:val="4"/>
        <w:rPr>
          <w:rFonts w:cs="Arial"/>
          <w:color w:val="0E6291"/>
          <w:lang w:eastAsia="en-GB"/>
        </w:rPr>
      </w:pPr>
      <w:r w:rsidRPr="00624098">
        <w:rPr>
          <w:rFonts w:cs="Arial"/>
          <w:color w:val="0E6291"/>
          <w:lang w:eastAsia="en-GB"/>
        </w:rPr>
        <w:t>Essential criteria</w:t>
      </w:r>
    </w:p>
    <w:p w:rsidRPr="008F1261" w:rsidR="008F1261" w:rsidP="008F1261" w:rsidRDefault="008F1261" w14:paraId="5B5AF053" w14:textId="77777777">
      <w:pPr>
        <w:numPr>
          <w:ilvl w:val="0"/>
          <w:numId w:val="22"/>
        </w:numPr>
        <w:spacing w:before="100" w:beforeAutospacing="1" w:after="100" w:afterAutospacing="1"/>
        <w:rPr>
          <w:rFonts w:cs="Arial"/>
          <w:sz w:val="22"/>
          <w:szCs w:val="22"/>
          <w:lang w:eastAsia="en-GB"/>
        </w:rPr>
      </w:pPr>
      <w:r w:rsidRPr="008F1261">
        <w:rPr>
          <w:rFonts w:cs="Arial"/>
          <w:sz w:val="22"/>
          <w:szCs w:val="22"/>
          <w:lang w:eastAsia="en-GB"/>
        </w:rPr>
        <w:t>Basic Surgical skills</w:t>
      </w:r>
    </w:p>
    <w:p w:rsidRPr="00624098" w:rsidR="008F1261" w:rsidP="008F1261" w:rsidRDefault="008F1261" w14:paraId="4AC27845" w14:textId="77777777">
      <w:pPr>
        <w:spacing w:before="240" w:after="120"/>
        <w:outlineLvl w:val="4"/>
        <w:rPr>
          <w:rFonts w:cs="Arial"/>
          <w:color w:val="0E6291"/>
          <w:lang w:eastAsia="en-GB"/>
        </w:rPr>
      </w:pPr>
      <w:r w:rsidRPr="00624098">
        <w:rPr>
          <w:rFonts w:cs="Arial"/>
          <w:color w:val="0E6291"/>
          <w:lang w:eastAsia="en-GB"/>
        </w:rPr>
        <w:t>Desirable criteria</w:t>
      </w:r>
    </w:p>
    <w:p w:rsidRPr="008F1261" w:rsidR="008F1261" w:rsidP="008F1261" w:rsidRDefault="008F1261" w14:paraId="218CB9EC" w14:textId="77777777">
      <w:pPr>
        <w:numPr>
          <w:ilvl w:val="0"/>
          <w:numId w:val="23"/>
        </w:numPr>
        <w:spacing w:before="100" w:beforeAutospacing="1" w:after="100" w:afterAutospacing="1"/>
        <w:rPr>
          <w:rFonts w:cs="Arial"/>
          <w:sz w:val="22"/>
          <w:szCs w:val="22"/>
          <w:lang w:eastAsia="en-GB"/>
        </w:rPr>
      </w:pPr>
      <w:r w:rsidRPr="008F1261">
        <w:rPr>
          <w:rFonts w:cs="Arial"/>
          <w:sz w:val="22"/>
          <w:szCs w:val="22"/>
          <w:lang w:eastAsia="en-GB"/>
        </w:rPr>
        <w:t>ALSO, MOET or equivalent course within last 4 years</w:t>
      </w:r>
    </w:p>
    <w:p w:rsidRPr="008F1261" w:rsidR="008F1261" w:rsidP="008F1261" w:rsidRDefault="008F1261" w14:paraId="2EC557D2" w14:textId="77777777">
      <w:pPr>
        <w:numPr>
          <w:ilvl w:val="0"/>
          <w:numId w:val="23"/>
        </w:numPr>
        <w:spacing w:before="100" w:beforeAutospacing="1" w:after="100" w:afterAutospacing="1"/>
        <w:rPr>
          <w:rFonts w:cs="Arial"/>
          <w:sz w:val="22"/>
          <w:szCs w:val="22"/>
          <w:lang w:eastAsia="en-GB"/>
        </w:rPr>
      </w:pPr>
      <w:r w:rsidRPr="008F1261">
        <w:rPr>
          <w:rFonts w:cs="Arial"/>
          <w:sz w:val="22"/>
          <w:szCs w:val="22"/>
          <w:lang w:eastAsia="en-GB"/>
        </w:rPr>
        <w:t>Specialist skills relevant to the special interest</w:t>
      </w:r>
    </w:p>
    <w:p w:rsidRPr="00624098" w:rsidR="008F1261" w:rsidP="008F1261" w:rsidRDefault="008F1261" w14:paraId="63C6D8E5" w14:textId="77777777">
      <w:pPr>
        <w:spacing w:before="240" w:after="120"/>
        <w:outlineLvl w:val="3"/>
        <w:rPr>
          <w:rFonts w:cs="Arial"/>
          <w:b/>
          <w:bCs/>
          <w:color w:val="0E6291"/>
          <w:lang w:eastAsia="en-GB"/>
        </w:rPr>
      </w:pPr>
      <w:r w:rsidRPr="00624098">
        <w:rPr>
          <w:rFonts w:cs="Arial"/>
          <w:b/>
          <w:bCs/>
          <w:color w:val="0E6291"/>
          <w:lang w:eastAsia="en-GB"/>
        </w:rPr>
        <w:t>Management Skills</w:t>
      </w:r>
    </w:p>
    <w:p w:rsidRPr="00624098" w:rsidR="008F1261" w:rsidP="008F1261" w:rsidRDefault="008F1261" w14:paraId="5E7BBF94" w14:textId="77777777">
      <w:pPr>
        <w:spacing w:before="240" w:after="120"/>
        <w:outlineLvl w:val="4"/>
        <w:rPr>
          <w:rFonts w:cs="Arial"/>
          <w:color w:val="0E6291"/>
          <w:lang w:eastAsia="en-GB"/>
        </w:rPr>
      </w:pPr>
      <w:r w:rsidRPr="00624098">
        <w:rPr>
          <w:rFonts w:cs="Arial"/>
          <w:color w:val="0E6291"/>
          <w:lang w:eastAsia="en-GB"/>
        </w:rPr>
        <w:t>Essential criteria</w:t>
      </w:r>
    </w:p>
    <w:p w:rsidRPr="008F1261" w:rsidR="008F1261" w:rsidP="008F1261" w:rsidRDefault="008F1261" w14:paraId="4C716A4E" w14:textId="77777777">
      <w:pPr>
        <w:numPr>
          <w:ilvl w:val="0"/>
          <w:numId w:val="24"/>
        </w:numPr>
        <w:spacing w:before="100" w:beforeAutospacing="1" w:after="100" w:afterAutospacing="1"/>
        <w:rPr>
          <w:rFonts w:cs="Arial"/>
          <w:sz w:val="22"/>
          <w:szCs w:val="22"/>
          <w:lang w:eastAsia="en-GB"/>
        </w:rPr>
      </w:pPr>
      <w:r w:rsidRPr="008F1261">
        <w:rPr>
          <w:rFonts w:cs="Arial"/>
          <w:sz w:val="22"/>
          <w:szCs w:val="22"/>
          <w:lang w:eastAsia="en-GB"/>
        </w:rPr>
        <w:t xml:space="preserve">Computer literacy- word excel and able to use </w:t>
      </w:r>
      <w:proofErr w:type="gramStart"/>
      <w:r w:rsidRPr="008F1261">
        <w:rPr>
          <w:rFonts w:cs="Arial"/>
          <w:sz w:val="22"/>
          <w:szCs w:val="22"/>
          <w:lang w:eastAsia="en-GB"/>
        </w:rPr>
        <w:t>Electronic</w:t>
      </w:r>
      <w:proofErr w:type="gramEnd"/>
      <w:r w:rsidRPr="008F1261">
        <w:rPr>
          <w:rFonts w:cs="Arial"/>
          <w:sz w:val="22"/>
          <w:szCs w:val="22"/>
          <w:lang w:eastAsia="en-GB"/>
        </w:rPr>
        <w:t xml:space="preserve"> patient records</w:t>
      </w:r>
    </w:p>
    <w:p w:rsidRPr="00624098" w:rsidR="008F1261" w:rsidP="008F1261" w:rsidRDefault="008F1261" w14:paraId="36080E80" w14:textId="77777777">
      <w:pPr>
        <w:spacing w:before="240" w:after="120"/>
        <w:outlineLvl w:val="3"/>
        <w:rPr>
          <w:rFonts w:cs="Arial"/>
          <w:b/>
          <w:bCs/>
          <w:color w:val="0E6291"/>
          <w:lang w:eastAsia="en-GB"/>
        </w:rPr>
      </w:pPr>
      <w:r w:rsidRPr="00624098">
        <w:rPr>
          <w:rFonts w:cs="Arial"/>
          <w:b/>
          <w:bCs/>
          <w:color w:val="0E6291"/>
          <w:lang w:eastAsia="en-GB"/>
        </w:rPr>
        <w:t>Experience in Training, Audit and Research</w:t>
      </w:r>
    </w:p>
    <w:p w:rsidRPr="00624098" w:rsidR="008F1261" w:rsidP="008F1261" w:rsidRDefault="008F1261" w14:paraId="6E210802" w14:textId="77777777">
      <w:pPr>
        <w:spacing w:before="240" w:after="120"/>
        <w:outlineLvl w:val="4"/>
        <w:rPr>
          <w:rFonts w:cs="Arial"/>
          <w:color w:val="0E6291"/>
          <w:lang w:eastAsia="en-GB"/>
        </w:rPr>
      </w:pPr>
      <w:r w:rsidRPr="00624098">
        <w:rPr>
          <w:rFonts w:cs="Arial"/>
          <w:color w:val="0E6291"/>
          <w:lang w:eastAsia="en-GB"/>
        </w:rPr>
        <w:t>Essential criteria</w:t>
      </w:r>
    </w:p>
    <w:p w:rsidRPr="008F1261" w:rsidR="008F1261" w:rsidP="008F1261" w:rsidRDefault="008F1261" w14:paraId="043D27D2" w14:textId="77777777">
      <w:pPr>
        <w:numPr>
          <w:ilvl w:val="0"/>
          <w:numId w:val="25"/>
        </w:numPr>
        <w:spacing w:before="100" w:beforeAutospacing="1" w:after="100" w:afterAutospacing="1"/>
        <w:rPr>
          <w:rFonts w:cs="Arial"/>
          <w:sz w:val="22"/>
          <w:szCs w:val="22"/>
          <w:lang w:eastAsia="en-GB"/>
        </w:rPr>
      </w:pPr>
      <w:r w:rsidRPr="008F1261">
        <w:rPr>
          <w:rFonts w:cs="Arial"/>
          <w:sz w:val="22"/>
          <w:szCs w:val="22"/>
          <w:lang w:eastAsia="en-GB"/>
        </w:rPr>
        <w:t>Evidence of participation in Clinical audit projects</w:t>
      </w:r>
    </w:p>
    <w:p w:rsidRPr="00624098" w:rsidR="008F1261" w:rsidP="008F1261" w:rsidRDefault="008F1261" w14:paraId="392D56C4" w14:textId="77777777">
      <w:pPr>
        <w:spacing w:before="240" w:after="120"/>
        <w:outlineLvl w:val="4"/>
        <w:rPr>
          <w:rFonts w:cs="Arial"/>
          <w:color w:val="0E6291"/>
          <w:lang w:eastAsia="en-GB"/>
        </w:rPr>
      </w:pPr>
      <w:r w:rsidRPr="00624098">
        <w:rPr>
          <w:rFonts w:cs="Arial"/>
          <w:color w:val="0E6291"/>
          <w:lang w:eastAsia="en-GB"/>
        </w:rPr>
        <w:t>Desirable criteria</w:t>
      </w:r>
    </w:p>
    <w:p w:rsidRPr="008F1261" w:rsidR="008F1261" w:rsidP="008F1261" w:rsidRDefault="008F1261" w14:paraId="1B666EE1" w14:textId="77777777">
      <w:pPr>
        <w:numPr>
          <w:ilvl w:val="0"/>
          <w:numId w:val="26"/>
        </w:numPr>
        <w:spacing w:before="100" w:beforeAutospacing="1" w:after="100" w:afterAutospacing="1"/>
        <w:rPr>
          <w:rFonts w:cs="Arial"/>
          <w:sz w:val="22"/>
          <w:szCs w:val="22"/>
          <w:lang w:eastAsia="en-GB"/>
        </w:rPr>
      </w:pPr>
      <w:r w:rsidRPr="008F1261">
        <w:rPr>
          <w:rFonts w:cs="Arial"/>
          <w:sz w:val="22"/>
          <w:szCs w:val="22"/>
          <w:lang w:eastAsia="en-GB"/>
        </w:rPr>
        <w:t xml:space="preserve"> Relevant research articles in peer-reviewed journals</w:t>
      </w:r>
    </w:p>
    <w:p w:rsidRPr="008F1261" w:rsidR="008F1261" w:rsidP="008F1261" w:rsidRDefault="008F1261" w14:paraId="43B860C4" w14:textId="77777777">
      <w:pPr>
        <w:numPr>
          <w:ilvl w:val="0"/>
          <w:numId w:val="26"/>
        </w:numPr>
        <w:spacing w:before="100" w:beforeAutospacing="1" w:after="100" w:afterAutospacing="1"/>
        <w:rPr>
          <w:rFonts w:cs="Arial"/>
          <w:sz w:val="22"/>
          <w:szCs w:val="22"/>
          <w:lang w:eastAsia="en-GB"/>
        </w:rPr>
      </w:pPr>
      <w:r w:rsidRPr="008F1261">
        <w:rPr>
          <w:rFonts w:cs="Arial"/>
          <w:sz w:val="22"/>
          <w:szCs w:val="22"/>
          <w:lang w:eastAsia="en-GB"/>
        </w:rPr>
        <w:t xml:space="preserve"> Evidence of experience in Minimal access </w:t>
      </w:r>
      <w:proofErr w:type="spellStart"/>
      <w:r w:rsidRPr="008F1261">
        <w:rPr>
          <w:rFonts w:cs="Arial"/>
          <w:sz w:val="22"/>
          <w:szCs w:val="22"/>
          <w:lang w:eastAsia="en-GB"/>
        </w:rPr>
        <w:t>gynaecology</w:t>
      </w:r>
      <w:proofErr w:type="spellEnd"/>
      <w:r w:rsidRPr="008F1261">
        <w:rPr>
          <w:rFonts w:cs="Arial"/>
          <w:sz w:val="22"/>
          <w:szCs w:val="22"/>
          <w:lang w:eastAsia="en-GB"/>
        </w:rPr>
        <w:t>.</w:t>
      </w:r>
    </w:p>
    <w:p w:rsidRPr="00624098" w:rsidR="008F1261" w:rsidP="008F1261" w:rsidRDefault="008F1261" w14:paraId="13650D6E" w14:textId="77777777">
      <w:pPr>
        <w:spacing w:before="240" w:after="120"/>
        <w:outlineLvl w:val="3"/>
        <w:rPr>
          <w:rFonts w:cs="Arial"/>
          <w:b/>
          <w:bCs/>
          <w:color w:val="0E6291"/>
          <w:lang w:eastAsia="en-GB"/>
        </w:rPr>
      </w:pPr>
      <w:r w:rsidRPr="00624098">
        <w:rPr>
          <w:rFonts w:cs="Arial"/>
          <w:b/>
          <w:bCs/>
          <w:color w:val="0E6291"/>
          <w:lang w:eastAsia="en-GB"/>
        </w:rPr>
        <w:t>Personal Qualities</w:t>
      </w:r>
    </w:p>
    <w:p w:rsidRPr="00624098" w:rsidR="008F1261" w:rsidP="008F1261" w:rsidRDefault="008F1261" w14:paraId="26C100B7" w14:textId="77777777">
      <w:pPr>
        <w:spacing w:before="240" w:after="120"/>
        <w:outlineLvl w:val="4"/>
        <w:rPr>
          <w:rFonts w:cs="Arial"/>
          <w:color w:val="0E6291"/>
          <w:lang w:eastAsia="en-GB"/>
        </w:rPr>
      </w:pPr>
      <w:r w:rsidRPr="00624098">
        <w:rPr>
          <w:rFonts w:cs="Arial"/>
          <w:color w:val="0E6291"/>
          <w:lang w:eastAsia="en-GB"/>
        </w:rPr>
        <w:t>Essential criteria</w:t>
      </w:r>
    </w:p>
    <w:p w:rsidRPr="008F1261" w:rsidR="008F1261" w:rsidP="008F1261" w:rsidRDefault="008F1261" w14:paraId="55453875" w14:textId="0B7EBD87">
      <w:pPr>
        <w:numPr>
          <w:ilvl w:val="0"/>
          <w:numId w:val="27"/>
        </w:numPr>
        <w:spacing w:before="100" w:beforeAutospacing="1" w:after="100" w:afterAutospacing="1"/>
        <w:rPr>
          <w:rFonts w:cs="Arial"/>
          <w:sz w:val="22"/>
          <w:szCs w:val="22"/>
          <w:lang w:eastAsia="en-GB"/>
        </w:rPr>
      </w:pPr>
      <w:r w:rsidRPr="008F1261">
        <w:rPr>
          <w:rFonts w:cs="Arial"/>
          <w:sz w:val="22"/>
          <w:szCs w:val="22"/>
          <w:lang w:eastAsia="en-GB"/>
        </w:rPr>
        <w:t xml:space="preserve">Demonstrate ability to work with colleagues as part of a multidisciplinary </w:t>
      </w:r>
      <w:proofErr w:type="gramStart"/>
      <w:r w:rsidRPr="008F1261">
        <w:rPr>
          <w:rFonts w:cs="Arial"/>
          <w:sz w:val="22"/>
          <w:szCs w:val="22"/>
          <w:lang w:eastAsia="en-GB"/>
        </w:rPr>
        <w:t>team</w:t>
      </w:r>
      <w:proofErr w:type="gramEnd"/>
    </w:p>
    <w:p w:rsidRPr="008F1261" w:rsidR="008F1261" w:rsidP="008F1261" w:rsidRDefault="008F1261" w14:paraId="5B93C163" w14:textId="037A7247">
      <w:pPr>
        <w:numPr>
          <w:ilvl w:val="0"/>
          <w:numId w:val="27"/>
        </w:numPr>
        <w:spacing w:before="100" w:beforeAutospacing="1" w:after="100" w:afterAutospacing="1"/>
        <w:rPr>
          <w:rFonts w:cs="Arial"/>
          <w:sz w:val="22"/>
          <w:szCs w:val="22"/>
          <w:lang w:eastAsia="en-GB"/>
        </w:rPr>
      </w:pPr>
      <w:r w:rsidRPr="008F1261">
        <w:rPr>
          <w:rFonts w:cs="Arial"/>
          <w:sz w:val="22"/>
          <w:szCs w:val="22"/>
          <w:lang w:eastAsia="en-GB"/>
        </w:rPr>
        <w:t>Effective written and verbal communication skills</w:t>
      </w:r>
    </w:p>
    <w:p w:rsidRPr="008F1261" w:rsidR="008F1261" w:rsidP="008F1261" w:rsidRDefault="008F1261" w14:paraId="4E6EC77C" w14:textId="72C48E84">
      <w:pPr>
        <w:numPr>
          <w:ilvl w:val="0"/>
          <w:numId w:val="27"/>
        </w:numPr>
        <w:spacing w:before="100" w:beforeAutospacing="1" w:after="100" w:afterAutospacing="1"/>
        <w:rPr>
          <w:rFonts w:cs="Arial"/>
          <w:sz w:val="22"/>
          <w:szCs w:val="22"/>
          <w:lang w:eastAsia="en-GB"/>
        </w:rPr>
      </w:pPr>
      <w:r w:rsidRPr="008F1261">
        <w:rPr>
          <w:rFonts w:cs="Arial"/>
          <w:sz w:val="22"/>
          <w:szCs w:val="22"/>
          <w:lang w:eastAsia="en-GB"/>
        </w:rPr>
        <w:t>Commitment to personal development and clinical governance</w:t>
      </w:r>
    </w:p>
    <w:p w:rsidRPr="008F1261" w:rsidR="008F1261" w:rsidP="008F1261" w:rsidRDefault="008F1261" w14:paraId="0AE7B5B2" w14:textId="7A48CABA">
      <w:pPr>
        <w:numPr>
          <w:ilvl w:val="0"/>
          <w:numId w:val="27"/>
        </w:numPr>
        <w:spacing w:before="100" w:beforeAutospacing="1" w:after="100" w:afterAutospacing="1"/>
        <w:rPr>
          <w:rFonts w:cs="Arial"/>
          <w:sz w:val="22"/>
          <w:szCs w:val="22"/>
          <w:lang w:eastAsia="en-GB"/>
        </w:rPr>
      </w:pPr>
      <w:r w:rsidRPr="008F1261">
        <w:rPr>
          <w:rFonts w:cs="Arial"/>
          <w:sz w:val="22"/>
          <w:szCs w:val="22"/>
          <w:lang w:eastAsia="en-GB"/>
        </w:rPr>
        <w:t xml:space="preserve">Adaptive skills to changing working </w:t>
      </w:r>
      <w:proofErr w:type="gramStart"/>
      <w:r w:rsidRPr="008F1261">
        <w:rPr>
          <w:rFonts w:cs="Arial"/>
          <w:sz w:val="22"/>
          <w:szCs w:val="22"/>
          <w:lang w:eastAsia="en-GB"/>
        </w:rPr>
        <w:t>procedures</w:t>
      </w:r>
      <w:proofErr w:type="gramEnd"/>
    </w:p>
    <w:p w:rsidRPr="008F1261" w:rsidR="008F1261" w:rsidP="008F1261" w:rsidRDefault="008F1261" w14:paraId="76321260" w14:textId="7F9723FC">
      <w:pPr>
        <w:numPr>
          <w:ilvl w:val="0"/>
          <w:numId w:val="27"/>
        </w:numPr>
        <w:spacing w:before="100" w:beforeAutospacing="1" w:after="100" w:afterAutospacing="1"/>
        <w:rPr>
          <w:rFonts w:cs="Arial"/>
          <w:sz w:val="22"/>
          <w:szCs w:val="22"/>
          <w:lang w:eastAsia="en-GB"/>
        </w:rPr>
      </w:pPr>
      <w:r w:rsidRPr="008F1261">
        <w:rPr>
          <w:rFonts w:cs="Arial"/>
          <w:sz w:val="22"/>
          <w:szCs w:val="22"/>
          <w:lang w:eastAsia="en-GB"/>
        </w:rPr>
        <w:t>Enthusiastic</w:t>
      </w:r>
    </w:p>
    <w:p w:rsidRPr="008F1261" w:rsidR="008F1261" w:rsidP="008F1261" w:rsidRDefault="008F1261" w14:paraId="79F7ED39" w14:textId="64810FE8">
      <w:pPr>
        <w:numPr>
          <w:ilvl w:val="0"/>
          <w:numId w:val="27"/>
        </w:numPr>
        <w:spacing w:before="100" w:beforeAutospacing="1" w:after="100" w:afterAutospacing="1"/>
        <w:rPr>
          <w:rFonts w:cs="Arial"/>
          <w:sz w:val="22"/>
          <w:szCs w:val="22"/>
          <w:lang w:eastAsia="en-GB"/>
        </w:rPr>
      </w:pPr>
      <w:r w:rsidRPr="008F1261">
        <w:rPr>
          <w:rFonts w:cs="Arial"/>
          <w:sz w:val="22"/>
          <w:szCs w:val="22"/>
          <w:lang w:eastAsia="en-GB"/>
        </w:rPr>
        <w:t xml:space="preserve">Potential to cope with stressful situations and undertake </w:t>
      </w:r>
      <w:proofErr w:type="gramStart"/>
      <w:r w:rsidRPr="008F1261">
        <w:rPr>
          <w:rFonts w:cs="Arial"/>
          <w:sz w:val="22"/>
          <w:szCs w:val="22"/>
          <w:lang w:eastAsia="en-GB"/>
        </w:rPr>
        <w:t>responsibility</w:t>
      </w:r>
      <w:proofErr w:type="gramEnd"/>
    </w:p>
    <w:p w:rsidR="004267A3" w:rsidP="004267A3" w:rsidRDefault="004267A3" w14:paraId="26BB4776" w14:textId="77777777">
      <w:pPr>
        <w:pStyle w:val="Heading1"/>
        <w:rPr>
          <w:rFonts w:ascii="Calibri" w:hAnsi="Calibri"/>
          <w:sz w:val="24"/>
          <w:lang w:val="en-GB"/>
        </w:rPr>
      </w:pPr>
    </w:p>
    <w:p w:rsidR="007642B7" w:rsidP="007642B7" w:rsidRDefault="007642B7" w14:paraId="0D9F27EC" w14:textId="77777777">
      <w:pPr>
        <w:pStyle w:val="Heading1"/>
        <w:rPr>
          <w:lang w:val="en-GB"/>
        </w:rPr>
      </w:pPr>
    </w:p>
    <w:p w:rsidR="008F1261" w:rsidP="007642B7" w:rsidRDefault="007642B7" w14:paraId="72C31B31" w14:textId="177F6700">
      <w:pPr>
        <w:pStyle w:val="Heading1"/>
        <w:rPr>
          <w:lang w:val="en-GB"/>
        </w:rPr>
      </w:pPr>
      <w:r>
        <w:rPr>
          <w:lang w:val="en-GB"/>
        </w:rPr>
        <w:t xml:space="preserve">Interview process </w:t>
      </w:r>
    </w:p>
    <w:p w:rsidRPr="00E27A91" w:rsidR="007642B7" w:rsidP="007642B7" w:rsidRDefault="007642B7" w14:paraId="5440F232" w14:textId="498E2DAB">
      <w:pPr>
        <w:rPr>
          <w:sz w:val="22"/>
          <w:szCs w:val="22"/>
          <w:lang w:val="en-GB"/>
        </w:rPr>
      </w:pPr>
      <w:r w:rsidRPr="36A8C198" w:rsidR="007642B7">
        <w:rPr>
          <w:sz w:val="22"/>
          <w:szCs w:val="22"/>
          <w:lang w:val="en-GB"/>
        </w:rPr>
        <w:t xml:space="preserve">Interview will be held in North Middlesex University Hospital, tentatively scheduled on the </w:t>
      </w:r>
      <w:r w:rsidRPr="36A8C198" w:rsidR="7ED02CB8">
        <w:rPr>
          <w:sz w:val="22"/>
          <w:szCs w:val="22"/>
          <w:lang w:val="en-GB"/>
        </w:rPr>
        <w:t>21</w:t>
      </w:r>
      <w:r w:rsidRPr="36A8C198" w:rsidR="7ED02CB8">
        <w:rPr>
          <w:sz w:val="22"/>
          <w:szCs w:val="22"/>
          <w:vertAlign w:val="superscript"/>
          <w:lang w:val="en-GB"/>
        </w:rPr>
        <w:t>st</w:t>
      </w:r>
      <w:r w:rsidRPr="36A8C198" w:rsidR="7ED02CB8">
        <w:rPr>
          <w:sz w:val="22"/>
          <w:szCs w:val="22"/>
          <w:lang w:val="en-GB"/>
        </w:rPr>
        <w:t xml:space="preserve"> of march 2024</w:t>
      </w:r>
      <w:r w:rsidRPr="36A8C198" w:rsidR="007642B7">
        <w:rPr>
          <w:sz w:val="22"/>
          <w:szCs w:val="22"/>
          <w:lang w:val="en-GB"/>
        </w:rPr>
        <w:t>.</w:t>
      </w:r>
    </w:p>
    <w:p w:rsidRPr="00E27A91" w:rsidR="007642B7" w:rsidP="007642B7" w:rsidRDefault="007642B7" w14:paraId="71F745DF" w14:textId="5538F2FF">
      <w:pPr>
        <w:rPr>
          <w:sz w:val="22"/>
          <w:szCs w:val="22"/>
          <w:lang w:val="en-GB"/>
        </w:rPr>
      </w:pPr>
    </w:p>
    <w:p w:rsidRPr="00E27A91" w:rsidR="00E27A91" w:rsidP="007642B7" w:rsidRDefault="007642B7" w14:paraId="70272CD5" w14:textId="746F1E31">
      <w:pPr>
        <w:rPr>
          <w:sz w:val="22"/>
          <w:szCs w:val="22"/>
          <w:lang w:val="en-GB"/>
        </w:rPr>
      </w:pPr>
      <w:r w:rsidRPr="00E27A91">
        <w:rPr>
          <w:sz w:val="22"/>
          <w:szCs w:val="22"/>
          <w:lang w:val="en-GB"/>
        </w:rPr>
        <w:t xml:space="preserve">The interview process </w:t>
      </w:r>
      <w:proofErr w:type="gramStart"/>
      <w:r w:rsidRPr="00E27A91">
        <w:rPr>
          <w:sz w:val="22"/>
          <w:szCs w:val="22"/>
          <w:lang w:val="en-GB"/>
        </w:rPr>
        <w:t>consist</w:t>
      </w:r>
      <w:proofErr w:type="gramEnd"/>
      <w:r w:rsidRPr="00E27A91">
        <w:rPr>
          <w:sz w:val="22"/>
          <w:szCs w:val="22"/>
          <w:lang w:val="en-GB"/>
        </w:rPr>
        <w:t xml:space="preserve"> of stations</w:t>
      </w:r>
      <w:r w:rsidRPr="00E27A91" w:rsidR="00E27A91">
        <w:rPr>
          <w:sz w:val="22"/>
          <w:szCs w:val="22"/>
          <w:lang w:val="en-GB"/>
        </w:rPr>
        <w:t xml:space="preserve"> which include CV station and 2 other stations which may include a laparoscopic simulation station. The entire process is expected to last 60 mins. Results will be given on the same day. </w:t>
      </w:r>
    </w:p>
    <w:p w:rsidR="007642B7" w:rsidP="007642B7" w:rsidRDefault="007642B7" w14:paraId="215C2D2E" w14:textId="77777777">
      <w:pPr>
        <w:rPr>
          <w:lang w:val="en-GB"/>
        </w:rPr>
      </w:pPr>
    </w:p>
    <w:p w:rsidR="007642B7" w:rsidP="007642B7" w:rsidRDefault="007642B7" w14:paraId="2D7F9769" w14:textId="77777777">
      <w:pPr>
        <w:rPr>
          <w:lang w:val="en-GB"/>
        </w:rPr>
      </w:pPr>
    </w:p>
    <w:p w:rsidRPr="007642B7" w:rsidR="007642B7" w:rsidP="007642B7" w:rsidRDefault="007642B7" w14:paraId="44504844" w14:textId="77777777">
      <w:pPr>
        <w:rPr>
          <w:lang w:val="en-GB"/>
        </w:rPr>
      </w:pPr>
    </w:p>
    <w:p w:rsidRPr="00B96498" w:rsidR="004267A3" w:rsidP="004267A3" w:rsidRDefault="004267A3" w14:paraId="79B13F53" w14:textId="77777777">
      <w:pPr>
        <w:pStyle w:val="Heading1"/>
        <w:rPr>
          <w:rFonts w:ascii="Calibri" w:hAnsi="Calibri"/>
          <w:lang w:val="en-GB"/>
        </w:rPr>
      </w:pPr>
      <w:r w:rsidRPr="00B96498">
        <w:rPr>
          <w:rFonts w:ascii="Calibri" w:hAnsi="Calibri"/>
          <w:lang w:val="en-GB"/>
        </w:rPr>
        <w:t>Introduction to the Department</w:t>
      </w:r>
    </w:p>
    <w:p w:rsidR="007107D0" w:rsidP="007107D0" w:rsidRDefault="007107D0" w14:paraId="5B714DCF" w14:textId="77777777">
      <w:pPr>
        <w:pStyle w:val="BodyText"/>
        <w:rPr>
          <w:b/>
          <w:sz w:val="20"/>
        </w:rPr>
      </w:pPr>
    </w:p>
    <w:p w:rsidR="007107D0" w:rsidP="007107D0" w:rsidRDefault="007107D0" w14:paraId="15ABF3B1" w14:textId="3B581537">
      <w:pPr>
        <w:pStyle w:val="BodyText"/>
        <w:spacing w:before="56" w:line="276" w:lineRule="auto"/>
        <w:ind w:right="868"/>
      </w:pPr>
      <w:r>
        <w:t xml:space="preserve">The North Middlesex Hospital is in a state of rapid change with a brand new “purpose-built” Accident and Emergency Department which houses a </w:t>
      </w:r>
      <w:proofErr w:type="spellStart"/>
      <w:r>
        <w:t>Gynaecology</w:t>
      </w:r>
      <w:proofErr w:type="spellEnd"/>
      <w:r>
        <w:t xml:space="preserve"> Emergency Room.</w:t>
      </w:r>
      <w:r>
        <w:rPr>
          <w:spacing w:val="40"/>
        </w:rPr>
        <w:t xml:space="preserve"> </w:t>
      </w:r>
      <w:r>
        <w:t xml:space="preserve">We have an active Early Pregnancy Assessment Unit/ Emergency </w:t>
      </w:r>
      <w:proofErr w:type="spellStart"/>
      <w:r>
        <w:t>Gynaecology</w:t>
      </w:r>
      <w:proofErr w:type="spellEnd"/>
      <w:r>
        <w:t xml:space="preserve"> Unit, with two trained nurse </w:t>
      </w:r>
      <w:r w:rsidR="00FD1C1F">
        <w:t>ultra sonographers</w:t>
      </w:r>
      <w:r>
        <w:t xml:space="preserve"> plus 5 Consultant sessions, two ultrasound machines with pulsed </w:t>
      </w:r>
      <w:proofErr w:type="spellStart"/>
      <w:r>
        <w:t>colour</w:t>
      </w:r>
      <w:proofErr w:type="spellEnd"/>
      <w:r>
        <w:t xml:space="preserve"> Doppler facilities, and daily beta-</w:t>
      </w:r>
      <w:proofErr w:type="spellStart"/>
      <w:r>
        <w:t>hCG</w:t>
      </w:r>
      <w:proofErr w:type="spellEnd"/>
      <w:r>
        <w:t xml:space="preserve"> assays. There is a </w:t>
      </w:r>
      <w:r w:rsidR="00FD1C1F">
        <w:t>dedicated</w:t>
      </w:r>
      <w:r>
        <w:t xml:space="preserve"> endometriosis service and NMUH is a designated Endometriosis Treatment </w:t>
      </w:r>
      <w:proofErr w:type="spellStart"/>
      <w:r>
        <w:t>centre</w:t>
      </w:r>
      <w:proofErr w:type="spellEnd"/>
      <w:r>
        <w:t>.</w:t>
      </w:r>
    </w:p>
    <w:p w:rsidR="007107D0" w:rsidP="007107D0" w:rsidRDefault="007107D0" w14:paraId="7942DA67" w14:textId="77777777">
      <w:pPr>
        <w:pStyle w:val="BodyText"/>
        <w:spacing w:before="56" w:line="273" w:lineRule="auto"/>
        <w:ind w:right="884"/>
        <w:jc w:val="both"/>
      </w:pPr>
      <w:r>
        <w:t>The hospital has been designated as a Cancer Unit within the “North Central” London Oncology network.</w:t>
      </w:r>
    </w:p>
    <w:p w:rsidR="007107D0" w:rsidP="007107D0" w:rsidRDefault="007107D0" w14:paraId="14C18FCA" w14:textId="77777777">
      <w:pPr>
        <w:pStyle w:val="BodyText"/>
        <w:spacing w:before="3"/>
        <w:rPr>
          <w:sz w:val="16"/>
        </w:rPr>
      </w:pPr>
    </w:p>
    <w:p w:rsidR="007107D0" w:rsidP="007107D0" w:rsidRDefault="007107D0" w14:paraId="60B60149" w14:textId="10B02373">
      <w:pPr>
        <w:pStyle w:val="BodyText"/>
        <w:ind w:right="1602"/>
      </w:pPr>
      <w:r>
        <w:t>There</w:t>
      </w:r>
      <w:r>
        <w:rPr>
          <w:spacing w:val="-3"/>
        </w:rPr>
        <w:t xml:space="preserve"> </w:t>
      </w:r>
      <w:r>
        <w:t>are</w:t>
      </w:r>
      <w:r>
        <w:rPr>
          <w:spacing w:val="-4"/>
        </w:rPr>
        <w:t xml:space="preserve"> </w:t>
      </w:r>
      <w:r>
        <w:t>modern,</w:t>
      </w:r>
      <w:r>
        <w:rPr>
          <w:spacing w:val="-6"/>
        </w:rPr>
        <w:t xml:space="preserve"> </w:t>
      </w:r>
      <w:r>
        <w:t>up-to-date</w:t>
      </w:r>
      <w:r>
        <w:rPr>
          <w:spacing w:val="-4"/>
        </w:rPr>
        <w:t xml:space="preserve"> </w:t>
      </w:r>
      <w:r>
        <w:t>facilities</w:t>
      </w:r>
      <w:r>
        <w:rPr>
          <w:spacing w:val="-3"/>
        </w:rPr>
        <w:t xml:space="preserve"> </w:t>
      </w:r>
      <w:r>
        <w:t>for</w:t>
      </w:r>
      <w:r>
        <w:rPr>
          <w:spacing w:val="-4"/>
        </w:rPr>
        <w:t xml:space="preserve"> </w:t>
      </w:r>
      <w:r>
        <w:t>minimal</w:t>
      </w:r>
      <w:r>
        <w:rPr>
          <w:spacing w:val="-2"/>
        </w:rPr>
        <w:t xml:space="preserve"> </w:t>
      </w:r>
      <w:r>
        <w:t>access</w:t>
      </w:r>
      <w:r>
        <w:rPr>
          <w:spacing w:val="-3"/>
        </w:rPr>
        <w:t xml:space="preserve"> </w:t>
      </w:r>
      <w:proofErr w:type="spellStart"/>
      <w:r>
        <w:t>gynaecological</w:t>
      </w:r>
      <w:proofErr w:type="spellEnd"/>
      <w:r>
        <w:t xml:space="preserve"> surgery including video cameras, laparoscopes, </w:t>
      </w:r>
      <w:proofErr w:type="spellStart"/>
      <w:r>
        <w:t>hystero</w:t>
      </w:r>
      <w:proofErr w:type="spellEnd"/>
      <w:r>
        <w:t>-resectoscopes</w:t>
      </w:r>
      <w:r w:rsidR="00FD1C1F">
        <w:t xml:space="preserve">, and </w:t>
      </w:r>
      <w:proofErr w:type="spellStart"/>
      <w:r w:rsidR="00FD1C1F">
        <w:t>Novasure</w:t>
      </w:r>
      <w:proofErr w:type="spellEnd"/>
      <w:r>
        <w:t xml:space="preserve"> endometrial</w:t>
      </w:r>
      <w:r>
        <w:rPr>
          <w:spacing w:val="-3"/>
        </w:rPr>
        <w:t xml:space="preserve"> </w:t>
      </w:r>
      <w:r>
        <w:t>ablation.</w:t>
      </w:r>
      <w:r>
        <w:rPr>
          <w:spacing w:val="40"/>
        </w:rPr>
        <w:t xml:space="preserve"> </w:t>
      </w:r>
      <w:r>
        <w:t>The</w:t>
      </w:r>
      <w:r>
        <w:rPr>
          <w:spacing w:val="-4"/>
        </w:rPr>
        <w:t xml:space="preserve"> </w:t>
      </w:r>
      <w:r>
        <w:t>success of</w:t>
      </w:r>
      <w:r>
        <w:rPr>
          <w:spacing w:val="-4"/>
        </w:rPr>
        <w:t xml:space="preserve"> </w:t>
      </w:r>
      <w:r>
        <w:t>the service</w:t>
      </w:r>
      <w:r>
        <w:rPr>
          <w:spacing w:val="-4"/>
        </w:rPr>
        <w:t xml:space="preserve"> </w:t>
      </w:r>
      <w:r>
        <w:t>has</w:t>
      </w:r>
      <w:r>
        <w:rPr>
          <w:spacing w:val="-4"/>
        </w:rPr>
        <w:t xml:space="preserve"> </w:t>
      </w:r>
      <w:r>
        <w:t>led</w:t>
      </w:r>
      <w:r>
        <w:rPr>
          <w:spacing w:val="-4"/>
        </w:rPr>
        <w:t xml:space="preserve"> </w:t>
      </w:r>
      <w:r>
        <w:t>to</w:t>
      </w:r>
      <w:r>
        <w:rPr>
          <w:spacing w:val="-5"/>
        </w:rPr>
        <w:t xml:space="preserve"> </w:t>
      </w:r>
      <w:r>
        <w:t>increased</w:t>
      </w:r>
      <w:r>
        <w:rPr>
          <w:spacing w:val="-4"/>
        </w:rPr>
        <w:t xml:space="preserve"> </w:t>
      </w:r>
      <w:r>
        <w:t>demand</w:t>
      </w:r>
      <w:r>
        <w:rPr>
          <w:spacing w:val="-5"/>
        </w:rPr>
        <w:t xml:space="preserve"> </w:t>
      </w:r>
      <w:r>
        <w:t>for minimal access surgery from GPs and patients.</w:t>
      </w:r>
      <w:r>
        <w:rPr>
          <w:spacing w:val="40"/>
        </w:rPr>
        <w:t xml:space="preserve"> </w:t>
      </w:r>
      <w:r>
        <w:t>There are weekly out-patient hysteroscopy clinics and colposcopy clinics.</w:t>
      </w:r>
    </w:p>
    <w:p w:rsidR="007107D0" w:rsidP="007107D0" w:rsidRDefault="007107D0" w14:paraId="5F0EAE0F" w14:textId="77777777">
      <w:pPr>
        <w:pStyle w:val="BodyText"/>
        <w:spacing w:line="276" w:lineRule="auto"/>
        <w:ind w:right="872"/>
        <w:jc w:val="both"/>
      </w:pPr>
    </w:p>
    <w:p w:rsidR="007107D0" w:rsidP="007107D0" w:rsidRDefault="007107D0" w14:paraId="0CED539E" w14:textId="1BC7E7A7">
      <w:pPr>
        <w:pStyle w:val="BodyText"/>
        <w:spacing w:line="276" w:lineRule="auto"/>
        <w:ind w:right="872"/>
        <w:jc w:val="both"/>
      </w:pPr>
      <w:r>
        <w:t xml:space="preserve">There is at present one weekly </w:t>
      </w:r>
      <w:proofErr w:type="spellStart"/>
      <w:r>
        <w:t>gynaecological</w:t>
      </w:r>
      <w:proofErr w:type="spellEnd"/>
      <w:r>
        <w:t xml:space="preserve"> urodynamic session. Enfield and Haringey Health Authority employ a senior nurse incontinence advisor and there is an active incontinence support group with a senior physiotherapist.</w:t>
      </w:r>
    </w:p>
    <w:p w:rsidR="007107D0" w:rsidP="007107D0" w:rsidRDefault="007107D0" w14:paraId="21B1FE1D" w14:textId="77777777">
      <w:pPr>
        <w:pStyle w:val="BodyText"/>
        <w:spacing w:before="8"/>
        <w:rPr>
          <w:b/>
          <w:sz w:val="19"/>
        </w:rPr>
      </w:pPr>
    </w:p>
    <w:p w:rsidR="007107D0" w:rsidP="007107D0" w:rsidRDefault="007107D0" w14:paraId="245E8B19" w14:textId="2365F759">
      <w:pPr>
        <w:pStyle w:val="BodyText"/>
        <w:spacing w:line="276" w:lineRule="auto"/>
        <w:ind w:right="867"/>
        <w:jc w:val="both"/>
      </w:pPr>
      <w:r>
        <w:t>Currently the department caters for around 4200 deliveries per year.</w:t>
      </w:r>
      <w:r>
        <w:rPr>
          <w:spacing w:val="40"/>
        </w:rPr>
        <w:t xml:space="preserve"> </w:t>
      </w:r>
      <w:r>
        <w:t>Large proportion of</w:t>
      </w:r>
      <w:r>
        <w:rPr>
          <w:spacing w:val="40"/>
        </w:rPr>
        <w:t xml:space="preserve"> </w:t>
      </w:r>
      <w:r>
        <w:t>our women are from ethnic minorities with associated problems such as pre-eclampsia,</w:t>
      </w:r>
      <w:r>
        <w:rPr>
          <w:spacing w:val="40"/>
        </w:rPr>
        <w:t xml:space="preserve"> </w:t>
      </w:r>
      <w:r>
        <w:t xml:space="preserve">sickle cell disease, </w:t>
      </w:r>
      <w:r w:rsidR="00FD1C1F">
        <w:t>thalassemia</w:t>
      </w:r>
      <w:r>
        <w:t xml:space="preserve">, HIV and substance abuse, although the perinatal mortality rate is currently around 6 per 1000. The new unit has opened in November 2013 and has a Midwifery-led unit and </w:t>
      </w:r>
      <w:r w:rsidR="00FD1C1F">
        <w:t xml:space="preserve">a </w:t>
      </w:r>
      <w:proofErr w:type="spellStart"/>
      <w:r w:rsidR="00FD1C1F">
        <w:t>Labour</w:t>
      </w:r>
      <w:proofErr w:type="spellEnd"/>
      <w:r>
        <w:t xml:space="preserve"> ward with 18 delivery suites, 3 high dependency rooms and 2 </w:t>
      </w:r>
      <w:r w:rsidR="00FD1C1F">
        <w:t>theatres.</w:t>
      </w:r>
    </w:p>
    <w:p w:rsidR="007107D0" w:rsidP="007107D0" w:rsidRDefault="007107D0" w14:paraId="5A0B0124" w14:textId="77777777">
      <w:pPr>
        <w:pStyle w:val="BodyText"/>
      </w:pPr>
    </w:p>
    <w:p w:rsidR="007107D0" w:rsidP="007107D0" w:rsidRDefault="007107D0" w14:paraId="4E85EA11" w14:textId="67687E24">
      <w:pPr>
        <w:spacing w:before="170"/>
        <w:rPr>
          <w:b/>
          <w:bCs/>
          <w:i/>
          <w:color w:val="006FC0"/>
          <w:spacing w:val="-2"/>
        </w:rPr>
      </w:pPr>
      <w:r w:rsidRPr="00CF5A31">
        <w:rPr>
          <w:b/>
          <w:bCs/>
          <w:i/>
          <w:color w:val="006FC0"/>
        </w:rPr>
        <w:t>Current</w:t>
      </w:r>
      <w:r w:rsidRPr="00CF5A31">
        <w:rPr>
          <w:b/>
          <w:bCs/>
          <w:i/>
          <w:color w:val="006FC0"/>
          <w:spacing w:val="-8"/>
        </w:rPr>
        <w:t xml:space="preserve"> </w:t>
      </w:r>
      <w:r w:rsidRPr="00CF5A31">
        <w:rPr>
          <w:b/>
          <w:bCs/>
          <w:i/>
          <w:color w:val="006FC0"/>
        </w:rPr>
        <w:t>Medical</w:t>
      </w:r>
      <w:r w:rsidRPr="00CF5A31">
        <w:rPr>
          <w:b/>
          <w:bCs/>
          <w:i/>
          <w:color w:val="006FC0"/>
          <w:spacing w:val="-4"/>
        </w:rPr>
        <w:t xml:space="preserve"> </w:t>
      </w:r>
      <w:r w:rsidRPr="00CF5A31">
        <w:rPr>
          <w:b/>
          <w:bCs/>
          <w:i/>
          <w:color w:val="006FC0"/>
          <w:spacing w:val="-2"/>
        </w:rPr>
        <w:t>Staffing</w:t>
      </w:r>
    </w:p>
    <w:p w:rsidR="007107D0" w:rsidP="007107D0" w:rsidRDefault="007107D0" w14:paraId="027160D3" w14:textId="77777777">
      <w:pPr>
        <w:rPr>
          <w:b/>
          <w:color w:val="006FC0"/>
          <w:spacing w:val="-2"/>
          <w:u w:val="single" w:color="006FC0"/>
        </w:rPr>
      </w:pPr>
      <w:r>
        <w:rPr>
          <w:b/>
          <w:color w:val="006FC0"/>
          <w:spacing w:val="-2"/>
          <w:u w:val="single" w:color="006FC0"/>
        </w:rPr>
        <w:t>Consultants:</w:t>
      </w:r>
    </w:p>
    <w:p w:rsidR="00CF5A31" w:rsidP="007107D0" w:rsidRDefault="00CF5A31" w14:paraId="79DE19ED" w14:textId="77777777">
      <w:pPr>
        <w:rPr>
          <w:b/>
          <w:color w:val="006FC0"/>
          <w:spacing w:val="-2"/>
          <w:u w:val="single" w:color="006FC0"/>
        </w:rPr>
      </w:pPr>
    </w:p>
    <w:tbl>
      <w:tblPr>
        <w:tblW w:w="9316"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4A0" w:firstRow="1" w:lastRow="0" w:firstColumn="1" w:lastColumn="0" w:noHBand="0" w:noVBand="1"/>
      </w:tblPr>
      <w:tblGrid>
        <w:gridCol w:w="4203"/>
        <w:gridCol w:w="5113"/>
      </w:tblGrid>
      <w:tr w:rsidR="00CF5A31" w14:paraId="63816F2C" w14:textId="77777777">
        <w:trPr>
          <w:trHeight w:val="271"/>
        </w:trPr>
        <w:tc>
          <w:tcPr>
            <w:tcW w:w="0" w:type="auto"/>
            <w:shd w:val="clear" w:color="auto" w:fill="auto"/>
          </w:tcPr>
          <w:p w:rsidR="00CF5A31" w:rsidP="00CF5A31" w:rsidRDefault="00CF5A31" w14:paraId="4B1A4C41" w14:textId="74A34469">
            <w:pPr>
              <w:rPr>
                <w:b/>
              </w:rPr>
            </w:pPr>
            <w:proofErr w:type="spellStart"/>
            <w:r w:rsidRPr="003D1CB9">
              <w:t>Mr</w:t>
            </w:r>
            <w:proofErr w:type="spellEnd"/>
            <w:r w:rsidRPr="003D1CB9">
              <w:t xml:space="preserve"> Adewale Adeyemo MRCOG</w:t>
            </w:r>
          </w:p>
        </w:tc>
        <w:tc>
          <w:tcPr>
            <w:tcW w:w="0" w:type="auto"/>
            <w:shd w:val="clear" w:color="auto" w:fill="auto"/>
          </w:tcPr>
          <w:p w:rsidR="00CF5A31" w:rsidP="00CF5A31" w:rsidRDefault="00CF5A31" w14:paraId="4AEC3A32" w14:textId="36847871">
            <w:pPr>
              <w:rPr>
                <w:b/>
              </w:rPr>
            </w:pPr>
            <w:r>
              <w:t xml:space="preserve">Lead for </w:t>
            </w:r>
            <w:r w:rsidRPr="003D1CB9">
              <w:t xml:space="preserve">Maternal medicine </w:t>
            </w:r>
          </w:p>
        </w:tc>
      </w:tr>
      <w:tr w:rsidR="00CF5A31" w14:paraId="30E9B3C3" w14:textId="77777777">
        <w:trPr>
          <w:trHeight w:val="260"/>
        </w:trPr>
        <w:tc>
          <w:tcPr>
            <w:tcW w:w="0" w:type="auto"/>
            <w:shd w:val="clear" w:color="auto" w:fill="auto"/>
          </w:tcPr>
          <w:p w:rsidR="00CF5A31" w:rsidP="00CF5A31" w:rsidRDefault="00CF5A31" w14:paraId="7792D11C" w14:textId="130D4A1D">
            <w:pPr>
              <w:rPr>
                <w:b/>
              </w:rPr>
            </w:pPr>
            <w:r w:rsidRPr="003D1CB9">
              <w:t>Miss A</w:t>
            </w:r>
            <w:r>
              <w:t>nsam</w:t>
            </w:r>
            <w:r w:rsidRPr="003D1CB9">
              <w:t xml:space="preserve"> Al-Habib FRCOG</w:t>
            </w:r>
          </w:p>
        </w:tc>
        <w:tc>
          <w:tcPr>
            <w:tcW w:w="0" w:type="auto"/>
            <w:shd w:val="clear" w:color="auto" w:fill="auto"/>
          </w:tcPr>
          <w:p w:rsidR="00CF5A31" w:rsidP="00CF5A31" w:rsidRDefault="00CF5A31" w14:paraId="566D0F1D" w14:textId="7FE103D0">
            <w:pPr>
              <w:rPr>
                <w:b/>
              </w:rPr>
            </w:pPr>
            <w:r w:rsidRPr="003D1CB9">
              <w:t xml:space="preserve">Lead </w:t>
            </w:r>
            <w:r>
              <w:t xml:space="preserve">for </w:t>
            </w:r>
            <w:r w:rsidRPr="003D1CB9">
              <w:t>Infer</w:t>
            </w:r>
            <w:r>
              <w:t>tility</w:t>
            </w:r>
          </w:p>
        </w:tc>
      </w:tr>
      <w:tr w:rsidR="00CF5A31" w14:paraId="1B4C9D69" w14:textId="77777777">
        <w:trPr>
          <w:trHeight w:val="271"/>
        </w:trPr>
        <w:tc>
          <w:tcPr>
            <w:tcW w:w="0" w:type="auto"/>
            <w:shd w:val="clear" w:color="auto" w:fill="auto"/>
          </w:tcPr>
          <w:p w:rsidR="00CF5A31" w:rsidP="00CF5A31" w:rsidRDefault="00CF5A31" w14:paraId="10A20CB8" w14:textId="765C3520">
            <w:pPr>
              <w:rPr>
                <w:b/>
              </w:rPr>
            </w:pPr>
            <w:proofErr w:type="spellStart"/>
            <w:r w:rsidRPr="003D1CB9">
              <w:t>Mr</w:t>
            </w:r>
            <w:proofErr w:type="spellEnd"/>
            <w:r w:rsidRPr="003D1CB9">
              <w:t xml:space="preserve"> A</w:t>
            </w:r>
            <w:r>
              <w:t>biodun</w:t>
            </w:r>
            <w:r w:rsidRPr="003D1CB9">
              <w:t xml:space="preserve"> </w:t>
            </w:r>
            <w:proofErr w:type="spellStart"/>
            <w:r w:rsidRPr="003D1CB9">
              <w:t>Fakokunde</w:t>
            </w:r>
            <w:proofErr w:type="spellEnd"/>
            <w:r w:rsidRPr="003D1CB9">
              <w:t xml:space="preserve"> FRCOG</w:t>
            </w:r>
          </w:p>
        </w:tc>
        <w:tc>
          <w:tcPr>
            <w:tcW w:w="0" w:type="auto"/>
            <w:shd w:val="clear" w:color="auto" w:fill="auto"/>
          </w:tcPr>
          <w:p w:rsidR="00CF5A31" w:rsidP="00CF5A31" w:rsidRDefault="00CF5A31" w14:paraId="33CEB042" w14:textId="4A6F027D">
            <w:pPr>
              <w:rPr>
                <w:b/>
              </w:rPr>
            </w:pPr>
            <w:r>
              <w:t xml:space="preserve">Complex </w:t>
            </w:r>
            <w:proofErr w:type="spellStart"/>
            <w:r>
              <w:t>Gynaecology</w:t>
            </w:r>
            <w:proofErr w:type="spellEnd"/>
          </w:p>
        </w:tc>
      </w:tr>
      <w:tr w:rsidR="00CF5A31" w14:paraId="03724C48" w14:textId="77777777">
        <w:trPr>
          <w:trHeight w:val="271"/>
        </w:trPr>
        <w:tc>
          <w:tcPr>
            <w:tcW w:w="0" w:type="auto"/>
            <w:shd w:val="clear" w:color="auto" w:fill="auto"/>
          </w:tcPr>
          <w:p w:rsidR="00CF5A31" w:rsidP="00CF5A31" w:rsidRDefault="00CF5A31" w14:paraId="653F78EB" w14:textId="1FBF449D">
            <w:pPr>
              <w:rPr>
                <w:b/>
              </w:rPr>
            </w:pPr>
            <w:r w:rsidRPr="003D1CB9">
              <w:t>Miss Abha Govind  DGO FRCOG</w:t>
            </w:r>
          </w:p>
        </w:tc>
        <w:tc>
          <w:tcPr>
            <w:tcW w:w="0" w:type="auto"/>
            <w:shd w:val="clear" w:color="auto" w:fill="auto"/>
          </w:tcPr>
          <w:p w:rsidR="00CF5A31" w:rsidP="00CF5A31" w:rsidRDefault="00CF5A31" w14:paraId="4F0EBCEA" w14:textId="07B7EE4A">
            <w:pPr>
              <w:rPr>
                <w:b/>
              </w:rPr>
            </w:pPr>
            <w:r w:rsidRPr="003D1CB9">
              <w:t>High risk Obstetrics</w:t>
            </w:r>
            <w:r>
              <w:t>/ Fetal Medicine</w:t>
            </w:r>
          </w:p>
        </w:tc>
      </w:tr>
      <w:tr w:rsidR="00CF5A31" w14:paraId="325E6FD5" w14:textId="77777777">
        <w:trPr>
          <w:trHeight w:val="271"/>
        </w:trPr>
        <w:tc>
          <w:tcPr>
            <w:tcW w:w="0" w:type="auto"/>
            <w:shd w:val="clear" w:color="auto" w:fill="auto"/>
          </w:tcPr>
          <w:p w:rsidR="00CF5A31" w:rsidP="00CF5A31" w:rsidRDefault="00CF5A31" w14:paraId="52E50F84" w14:textId="363D49A7">
            <w:pPr>
              <w:rPr>
                <w:b/>
              </w:rPr>
            </w:pPr>
            <w:r w:rsidRPr="003D1CB9">
              <w:t>M</w:t>
            </w:r>
            <w:r>
              <w:t>iss</w:t>
            </w:r>
            <w:r w:rsidRPr="003D1CB9">
              <w:t xml:space="preserve"> Deepa Janga FRCOG</w:t>
            </w:r>
          </w:p>
        </w:tc>
        <w:tc>
          <w:tcPr>
            <w:tcW w:w="0" w:type="auto"/>
            <w:shd w:val="clear" w:color="auto" w:fill="auto"/>
          </w:tcPr>
          <w:p w:rsidR="00CF5A31" w:rsidP="00CF5A31" w:rsidRDefault="00CF5A31" w14:paraId="38911EFC" w14:textId="683F4B0E">
            <w:pPr>
              <w:rPr>
                <w:b/>
              </w:rPr>
            </w:pPr>
            <w:r w:rsidRPr="003D1CB9">
              <w:t xml:space="preserve">Fetal medicine </w:t>
            </w:r>
            <w:r>
              <w:t>Unit lead/</w:t>
            </w:r>
            <w:r w:rsidRPr="003D1CB9">
              <w:t>Minimal Access Surgery</w:t>
            </w:r>
          </w:p>
        </w:tc>
      </w:tr>
      <w:tr w:rsidR="00CF5A31" w14:paraId="3A765F9D" w14:textId="77777777">
        <w:trPr>
          <w:trHeight w:val="271"/>
        </w:trPr>
        <w:tc>
          <w:tcPr>
            <w:tcW w:w="0" w:type="auto"/>
            <w:shd w:val="clear" w:color="auto" w:fill="auto"/>
          </w:tcPr>
          <w:p w:rsidR="00CF5A31" w:rsidP="00CF5A31" w:rsidRDefault="00CF5A31" w14:paraId="6BF50063" w14:textId="5F2F4B8D">
            <w:pPr>
              <w:rPr>
                <w:b/>
              </w:rPr>
            </w:pPr>
            <w:r w:rsidRPr="003D1CB9">
              <w:t>Miss Akila Karthikeyan MRCOG</w:t>
            </w:r>
          </w:p>
        </w:tc>
        <w:tc>
          <w:tcPr>
            <w:tcW w:w="0" w:type="auto"/>
            <w:shd w:val="clear" w:color="auto" w:fill="auto"/>
          </w:tcPr>
          <w:p w:rsidR="00CF5A31" w:rsidP="00CF5A31" w:rsidRDefault="00CF5A31" w14:paraId="311CD724" w14:textId="3472368B">
            <w:pPr>
              <w:rPr>
                <w:b/>
              </w:rPr>
            </w:pPr>
            <w:proofErr w:type="spellStart"/>
            <w:r>
              <w:t>Gynaecology</w:t>
            </w:r>
            <w:proofErr w:type="spellEnd"/>
            <w:r>
              <w:t xml:space="preserve"> Cancer lead/ RCOG College Tutor</w:t>
            </w:r>
          </w:p>
        </w:tc>
      </w:tr>
      <w:tr w:rsidR="00CF5A31" w14:paraId="0C15649B" w14:textId="77777777">
        <w:trPr>
          <w:trHeight w:val="271"/>
        </w:trPr>
        <w:tc>
          <w:tcPr>
            <w:tcW w:w="0" w:type="auto"/>
            <w:shd w:val="clear" w:color="auto" w:fill="auto"/>
          </w:tcPr>
          <w:p w:rsidR="00CF5A31" w:rsidP="00CF5A31" w:rsidRDefault="00CF5A31" w14:paraId="6A3ED436" w14:textId="1CA32F91">
            <w:pPr>
              <w:rPr>
                <w:b/>
              </w:rPr>
            </w:pPr>
            <w:r w:rsidRPr="003D1CB9">
              <w:t>Miss A</w:t>
            </w:r>
            <w:r>
              <w:t xml:space="preserve">shwini </w:t>
            </w:r>
            <w:r w:rsidRPr="003D1CB9">
              <w:t>Kulkarni MRCOG,</w:t>
            </w:r>
            <w:r>
              <w:t xml:space="preserve"> </w:t>
            </w:r>
            <w:r w:rsidRPr="003D1CB9">
              <w:t>MD</w:t>
            </w:r>
          </w:p>
        </w:tc>
        <w:tc>
          <w:tcPr>
            <w:tcW w:w="0" w:type="auto"/>
            <w:shd w:val="clear" w:color="auto" w:fill="auto"/>
          </w:tcPr>
          <w:p w:rsidR="00CF5A31" w:rsidP="00CF5A31" w:rsidRDefault="00CF5A31" w14:paraId="07601514" w14:textId="3B648293">
            <w:pPr>
              <w:rPr>
                <w:b/>
              </w:rPr>
            </w:pPr>
            <w:r w:rsidRPr="003D1CB9">
              <w:t>Maternal Medicine</w:t>
            </w:r>
            <w:r>
              <w:t>/</w:t>
            </w:r>
            <w:r w:rsidRPr="003D1CB9">
              <w:t>Prenatal Diagnosis</w:t>
            </w:r>
          </w:p>
        </w:tc>
      </w:tr>
      <w:tr w:rsidR="00CF5A31" w14:paraId="0FB0CBF0" w14:textId="77777777">
        <w:trPr>
          <w:trHeight w:val="260"/>
        </w:trPr>
        <w:tc>
          <w:tcPr>
            <w:tcW w:w="0" w:type="auto"/>
            <w:shd w:val="clear" w:color="auto" w:fill="auto"/>
          </w:tcPr>
          <w:p w:rsidR="00CF5A31" w:rsidP="00CF5A31" w:rsidRDefault="00CF5A31" w14:paraId="2BC13499" w14:textId="19F22463">
            <w:pPr>
              <w:rPr>
                <w:b/>
              </w:rPr>
            </w:pPr>
            <w:proofErr w:type="spellStart"/>
            <w:r w:rsidRPr="003D1CB9">
              <w:t>Mr</w:t>
            </w:r>
            <w:proofErr w:type="spellEnd"/>
            <w:r w:rsidRPr="003D1CB9">
              <w:t xml:space="preserve"> J</w:t>
            </w:r>
            <w:r>
              <w:t>oe</w:t>
            </w:r>
            <w:r w:rsidRPr="003D1CB9">
              <w:t xml:space="preserve"> </w:t>
            </w:r>
            <w:proofErr w:type="spellStart"/>
            <w:r w:rsidRPr="003D1CB9">
              <w:t>Llahi</w:t>
            </w:r>
            <w:proofErr w:type="spellEnd"/>
            <w:r w:rsidRPr="003D1CB9">
              <w:t xml:space="preserve"> MRCOG</w:t>
            </w:r>
          </w:p>
        </w:tc>
        <w:tc>
          <w:tcPr>
            <w:tcW w:w="0" w:type="auto"/>
            <w:shd w:val="clear" w:color="auto" w:fill="auto"/>
          </w:tcPr>
          <w:p w:rsidRPr="003D1CB9" w:rsidR="00CF5A31" w:rsidRDefault="00CF5A31" w14:paraId="796A9B6A" w14:textId="77777777">
            <w:pPr>
              <w:tabs>
                <w:tab w:val="left" w:pos="-720"/>
                <w:tab w:val="left" w:pos="0"/>
                <w:tab w:val="left" w:pos="4395"/>
              </w:tabs>
            </w:pPr>
            <w:r>
              <w:t xml:space="preserve">Deputy Divisional </w:t>
            </w:r>
            <w:r w:rsidRPr="003D1CB9">
              <w:t xml:space="preserve">Clinical Director </w:t>
            </w:r>
          </w:p>
          <w:p w:rsidR="00CF5A31" w:rsidP="00CF5A31" w:rsidRDefault="00CF5A31" w14:paraId="2E0BA474" w14:textId="09D92D38">
            <w:pPr>
              <w:rPr>
                <w:b/>
              </w:rPr>
            </w:pPr>
            <w:r w:rsidRPr="003D1CB9">
              <w:t xml:space="preserve">Lead </w:t>
            </w:r>
            <w:proofErr w:type="spellStart"/>
            <w:r w:rsidRPr="003D1CB9">
              <w:t>Colposcopist</w:t>
            </w:r>
            <w:proofErr w:type="spellEnd"/>
            <w:r w:rsidRPr="003D1CB9">
              <w:t xml:space="preserve"> </w:t>
            </w:r>
          </w:p>
        </w:tc>
      </w:tr>
      <w:tr w:rsidR="00CF5A31" w14:paraId="44E5788E" w14:textId="77777777">
        <w:trPr>
          <w:trHeight w:val="271"/>
        </w:trPr>
        <w:tc>
          <w:tcPr>
            <w:tcW w:w="0" w:type="auto"/>
            <w:shd w:val="clear" w:color="auto" w:fill="auto"/>
          </w:tcPr>
          <w:p w:rsidR="00CF5A31" w:rsidP="00CF5A31" w:rsidRDefault="00CF5A31" w14:paraId="0C8C68D8" w14:textId="6BA86C9F">
            <w:pPr>
              <w:rPr>
                <w:b/>
              </w:rPr>
            </w:pPr>
            <w:proofErr w:type="spellStart"/>
            <w:r w:rsidRPr="003D1CB9">
              <w:t>Mr</w:t>
            </w:r>
            <w:proofErr w:type="spellEnd"/>
            <w:r w:rsidRPr="003D1CB9">
              <w:t xml:space="preserve"> Wasim Lodhi FRCOG</w:t>
            </w:r>
          </w:p>
        </w:tc>
        <w:tc>
          <w:tcPr>
            <w:tcW w:w="0" w:type="auto"/>
            <w:shd w:val="clear" w:color="auto" w:fill="auto"/>
          </w:tcPr>
          <w:p w:rsidR="00CF5A31" w:rsidRDefault="00CF5A31" w14:paraId="375C0134" w14:textId="77777777">
            <w:pPr>
              <w:tabs>
                <w:tab w:val="left" w:pos="-720"/>
              </w:tabs>
            </w:pPr>
            <w:r>
              <w:t xml:space="preserve">Clinical Director </w:t>
            </w:r>
          </w:p>
          <w:p w:rsidR="00CF5A31" w:rsidP="00CF5A31" w:rsidRDefault="00CF5A31" w14:paraId="019ED1DB" w14:textId="5FA70207">
            <w:pPr>
              <w:rPr>
                <w:b/>
              </w:rPr>
            </w:pPr>
            <w:r w:rsidRPr="003D1CB9">
              <w:t>Outpatient hysteroscopy</w:t>
            </w:r>
            <w:r>
              <w:t xml:space="preserve"> Lead</w:t>
            </w:r>
          </w:p>
        </w:tc>
      </w:tr>
      <w:tr w:rsidR="00CF5A31" w14:paraId="79D18BA0" w14:textId="77777777">
        <w:trPr>
          <w:trHeight w:val="271"/>
        </w:trPr>
        <w:tc>
          <w:tcPr>
            <w:tcW w:w="0" w:type="auto"/>
            <w:shd w:val="clear" w:color="auto" w:fill="auto"/>
          </w:tcPr>
          <w:p w:rsidR="00CF5A31" w:rsidP="00CF5A31" w:rsidRDefault="00CF5A31" w14:paraId="324EA9B1" w14:textId="2505B417">
            <w:pPr>
              <w:rPr>
                <w:b/>
              </w:rPr>
            </w:pPr>
            <w:proofErr w:type="spellStart"/>
            <w:r w:rsidRPr="003D1CB9">
              <w:t>Mr</w:t>
            </w:r>
            <w:proofErr w:type="spellEnd"/>
            <w:r w:rsidRPr="003D1CB9">
              <w:t xml:space="preserve"> </w:t>
            </w:r>
            <w:proofErr w:type="spellStart"/>
            <w:r w:rsidRPr="003D1CB9">
              <w:t>Elexie</w:t>
            </w:r>
            <w:proofErr w:type="spellEnd"/>
            <w:r w:rsidRPr="003D1CB9">
              <w:t xml:space="preserve"> Opara MRCOG</w:t>
            </w:r>
          </w:p>
        </w:tc>
        <w:tc>
          <w:tcPr>
            <w:tcW w:w="0" w:type="auto"/>
            <w:shd w:val="clear" w:color="auto" w:fill="auto"/>
          </w:tcPr>
          <w:p w:rsidR="00CF5A31" w:rsidP="00CF5A31" w:rsidRDefault="00CF5A31" w14:paraId="0ED0C2E5" w14:textId="66DA9F42">
            <w:pPr>
              <w:rPr>
                <w:b/>
              </w:rPr>
            </w:pPr>
            <w:r>
              <w:t>Risk/Governance Lead</w:t>
            </w:r>
          </w:p>
        </w:tc>
      </w:tr>
      <w:tr w:rsidR="00CF5A31" w14:paraId="07C05FF8" w14:textId="77777777">
        <w:trPr>
          <w:trHeight w:val="271"/>
        </w:trPr>
        <w:tc>
          <w:tcPr>
            <w:tcW w:w="0" w:type="auto"/>
            <w:shd w:val="clear" w:color="auto" w:fill="auto"/>
          </w:tcPr>
          <w:p w:rsidR="00CF5A31" w:rsidP="00CF5A31" w:rsidRDefault="00CF5A31" w14:paraId="76E6816B" w14:textId="6C1C9D10">
            <w:pPr>
              <w:rPr>
                <w:b/>
              </w:rPr>
            </w:pPr>
            <w:r>
              <w:t>Miss Henna Rather MRCOG</w:t>
            </w:r>
          </w:p>
        </w:tc>
        <w:tc>
          <w:tcPr>
            <w:tcW w:w="0" w:type="auto"/>
            <w:shd w:val="clear" w:color="auto" w:fill="auto"/>
          </w:tcPr>
          <w:p w:rsidRPr="003D1CB9" w:rsidR="00CF5A31" w:rsidRDefault="00CF5A31" w14:paraId="20C252D8" w14:textId="77777777">
            <w:pPr>
              <w:tabs>
                <w:tab w:val="left" w:pos="-720"/>
              </w:tabs>
            </w:pPr>
            <w:r>
              <w:t>Maternal Medicine/</w:t>
            </w:r>
            <w:proofErr w:type="spellStart"/>
            <w:r>
              <w:t>L</w:t>
            </w:r>
            <w:r w:rsidRPr="003D1CB9">
              <w:t>abour</w:t>
            </w:r>
            <w:proofErr w:type="spellEnd"/>
            <w:r w:rsidRPr="003D1CB9">
              <w:t xml:space="preserve"> ward Lead</w:t>
            </w:r>
            <w:r>
              <w:t>/</w:t>
            </w:r>
          </w:p>
          <w:p w:rsidR="00CF5A31" w:rsidP="00CF5A31" w:rsidRDefault="00CF5A31" w14:paraId="03FFCF4D" w14:textId="59F0EED3">
            <w:pPr>
              <w:rPr>
                <w:b/>
              </w:rPr>
            </w:pPr>
            <w:r>
              <w:t xml:space="preserve">Deputy </w:t>
            </w:r>
            <w:r w:rsidRPr="003D1CB9">
              <w:t>College Tutor</w:t>
            </w:r>
          </w:p>
        </w:tc>
      </w:tr>
      <w:tr w:rsidR="00CF5A31" w14:paraId="11FD5951" w14:textId="77777777">
        <w:trPr>
          <w:trHeight w:val="271"/>
        </w:trPr>
        <w:tc>
          <w:tcPr>
            <w:tcW w:w="0" w:type="auto"/>
            <w:shd w:val="clear" w:color="auto" w:fill="auto"/>
          </w:tcPr>
          <w:p w:rsidR="00CF5A31" w:rsidP="00CF5A31" w:rsidRDefault="00CF5A31" w14:paraId="7A2E59E6" w14:textId="0B070400">
            <w:pPr>
              <w:rPr>
                <w:b/>
              </w:rPr>
            </w:pPr>
            <w:proofErr w:type="spellStart"/>
            <w:r w:rsidRPr="003D1CB9">
              <w:t>Ms</w:t>
            </w:r>
            <w:proofErr w:type="spellEnd"/>
            <w:r w:rsidRPr="003D1CB9">
              <w:t xml:space="preserve"> </w:t>
            </w:r>
            <w:proofErr w:type="spellStart"/>
            <w:r w:rsidRPr="003D1CB9">
              <w:t>Sch</w:t>
            </w:r>
            <w:r>
              <w:t>aha</w:t>
            </w:r>
            <w:r w:rsidRPr="003D1CB9">
              <w:t>r</w:t>
            </w:r>
            <w:r>
              <w:t>a</w:t>
            </w:r>
            <w:r w:rsidRPr="003D1CB9">
              <w:t>z</w:t>
            </w:r>
            <w:r>
              <w:t>e</w:t>
            </w:r>
            <w:r w:rsidRPr="003D1CB9">
              <w:t>d</w:t>
            </w:r>
            <w:proofErr w:type="spellEnd"/>
            <w:r w:rsidRPr="003D1CB9">
              <w:t xml:space="preserve"> </w:t>
            </w:r>
            <w:proofErr w:type="spellStart"/>
            <w:r w:rsidRPr="003D1CB9">
              <w:t>Rouabhi</w:t>
            </w:r>
            <w:proofErr w:type="spellEnd"/>
            <w:r w:rsidRPr="003D1CB9">
              <w:t xml:space="preserve"> MRCOG</w:t>
            </w:r>
          </w:p>
        </w:tc>
        <w:tc>
          <w:tcPr>
            <w:tcW w:w="0" w:type="auto"/>
            <w:shd w:val="clear" w:color="auto" w:fill="auto"/>
          </w:tcPr>
          <w:p w:rsidR="00CF5A31" w:rsidRDefault="00CF5A31" w14:paraId="27312455" w14:textId="77777777">
            <w:pPr>
              <w:tabs>
                <w:tab w:val="left" w:pos="-720"/>
              </w:tabs>
            </w:pPr>
            <w:r w:rsidRPr="003D1CB9">
              <w:t xml:space="preserve">Emergency </w:t>
            </w:r>
            <w:proofErr w:type="spellStart"/>
            <w:r w:rsidRPr="003D1CB9">
              <w:t>Gynaecology</w:t>
            </w:r>
            <w:proofErr w:type="spellEnd"/>
            <w:r>
              <w:t>/EPAU lead</w:t>
            </w:r>
          </w:p>
          <w:p w:rsidR="00CF5A31" w:rsidP="00CF5A31" w:rsidRDefault="00CF5A31" w14:paraId="5F3BBE38" w14:textId="234B8A6D">
            <w:pPr>
              <w:rPr>
                <w:b/>
              </w:rPr>
            </w:pPr>
            <w:r>
              <w:t>Deputy Clinical Director</w:t>
            </w:r>
          </w:p>
        </w:tc>
      </w:tr>
      <w:tr w:rsidR="00CF5A31" w14:paraId="1631A1B3" w14:textId="77777777">
        <w:trPr>
          <w:trHeight w:val="271"/>
        </w:trPr>
        <w:tc>
          <w:tcPr>
            <w:tcW w:w="0" w:type="auto"/>
            <w:shd w:val="clear" w:color="auto" w:fill="auto"/>
          </w:tcPr>
          <w:p w:rsidR="00CF5A31" w:rsidP="00CF5A31" w:rsidRDefault="00CF5A31" w14:paraId="3F582C47" w14:textId="240A3E42">
            <w:pPr>
              <w:rPr>
                <w:b/>
              </w:rPr>
            </w:pPr>
            <w:proofErr w:type="spellStart"/>
            <w:r w:rsidRPr="003D1CB9">
              <w:t>Ms</w:t>
            </w:r>
            <w:proofErr w:type="spellEnd"/>
            <w:r w:rsidRPr="003D1CB9">
              <w:t xml:space="preserve"> V</w:t>
            </w:r>
            <w:r>
              <w:t>iswa</w:t>
            </w:r>
            <w:r w:rsidRPr="003D1CB9">
              <w:t xml:space="preserve"> </w:t>
            </w:r>
            <w:proofErr w:type="spellStart"/>
            <w:r w:rsidRPr="003D1CB9">
              <w:t>Sivashanmugarajan</w:t>
            </w:r>
            <w:proofErr w:type="spellEnd"/>
            <w:r w:rsidRPr="003D1CB9">
              <w:t xml:space="preserve"> MRCOG</w:t>
            </w:r>
          </w:p>
        </w:tc>
        <w:tc>
          <w:tcPr>
            <w:tcW w:w="0" w:type="auto"/>
            <w:shd w:val="clear" w:color="auto" w:fill="auto"/>
          </w:tcPr>
          <w:p w:rsidR="00CF5A31" w:rsidP="00CF5A31" w:rsidRDefault="00CF5A31" w14:paraId="34A76DF2" w14:textId="38032878">
            <w:pPr>
              <w:rPr>
                <w:b/>
              </w:rPr>
            </w:pPr>
            <w:r w:rsidRPr="003D1CB9">
              <w:t xml:space="preserve">Early pregnancy </w:t>
            </w:r>
            <w:r>
              <w:t xml:space="preserve">Assessment </w:t>
            </w:r>
            <w:r w:rsidRPr="003D1CB9">
              <w:t xml:space="preserve">Unit </w:t>
            </w:r>
          </w:p>
        </w:tc>
      </w:tr>
      <w:tr w:rsidR="00CF5A31" w14:paraId="2A3B8C65" w14:textId="77777777">
        <w:trPr>
          <w:trHeight w:val="260"/>
        </w:trPr>
        <w:tc>
          <w:tcPr>
            <w:tcW w:w="0" w:type="auto"/>
            <w:shd w:val="clear" w:color="auto" w:fill="auto"/>
          </w:tcPr>
          <w:p w:rsidR="00CF5A31" w:rsidP="00CF5A31" w:rsidRDefault="00CF5A31" w14:paraId="09152021" w14:textId="6C3449CD">
            <w:pPr>
              <w:rPr>
                <w:b/>
              </w:rPr>
            </w:pPr>
            <w:r w:rsidRPr="003D1CB9">
              <w:t>Miss Beena Subba  FRCOG</w:t>
            </w:r>
          </w:p>
        </w:tc>
        <w:tc>
          <w:tcPr>
            <w:tcW w:w="0" w:type="auto"/>
            <w:shd w:val="clear" w:color="auto" w:fill="auto"/>
          </w:tcPr>
          <w:p w:rsidR="00CF5A31" w:rsidP="00CF5A31" w:rsidRDefault="00CF5A31" w14:paraId="0A7E4C23" w14:textId="2D001EE2">
            <w:pPr>
              <w:rPr>
                <w:b/>
              </w:rPr>
            </w:pPr>
            <w:r>
              <w:rPr>
                <w:bCs/>
              </w:rPr>
              <w:t>Early pregnancy Assessment Unit</w:t>
            </w:r>
          </w:p>
        </w:tc>
      </w:tr>
      <w:tr w:rsidR="00CF5A31" w14:paraId="5FA8C5B0" w14:textId="77777777">
        <w:trPr>
          <w:trHeight w:val="271"/>
        </w:trPr>
        <w:tc>
          <w:tcPr>
            <w:tcW w:w="0" w:type="auto"/>
            <w:shd w:val="clear" w:color="auto" w:fill="auto"/>
          </w:tcPr>
          <w:p w:rsidR="00CF5A31" w:rsidP="00CF5A31" w:rsidRDefault="00CF5A31" w14:paraId="4985C294" w14:textId="78AD7CAB">
            <w:pPr>
              <w:rPr>
                <w:b/>
              </w:rPr>
            </w:pPr>
            <w:proofErr w:type="spellStart"/>
            <w:r>
              <w:t>Mr</w:t>
            </w:r>
            <w:proofErr w:type="spellEnd"/>
            <w:r>
              <w:t xml:space="preserve"> Parveen Verasingam MRCOG</w:t>
            </w:r>
          </w:p>
        </w:tc>
        <w:tc>
          <w:tcPr>
            <w:tcW w:w="0" w:type="auto"/>
            <w:shd w:val="clear" w:color="auto" w:fill="auto"/>
          </w:tcPr>
          <w:p w:rsidR="00CF5A31" w:rsidP="00CF5A31" w:rsidRDefault="00CF5A31" w14:paraId="2B8670F9" w14:textId="3294B1A5">
            <w:pPr>
              <w:rPr>
                <w:b/>
              </w:rPr>
            </w:pPr>
            <w:r w:rsidRPr="003D1CB9">
              <w:t>Endometriosis</w:t>
            </w:r>
            <w:r>
              <w:t xml:space="preserve"> lead</w:t>
            </w:r>
          </w:p>
        </w:tc>
      </w:tr>
      <w:tr w:rsidR="00CF5A31" w14:paraId="10AEB754" w14:textId="77777777">
        <w:trPr>
          <w:trHeight w:val="271"/>
        </w:trPr>
        <w:tc>
          <w:tcPr>
            <w:tcW w:w="0" w:type="auto"/>
            <w:shd w:val="clear" w:color="auto" w:fill="auto"/>
          </w:tcPr>
          <w:p w:rsidR="00CF5A31" w:rsidP="00CF5A31" w:rsidRDefault="00CF5A31" w14:paraId="68B4EAD8" w14:textId="0D6FD4CC">
            <w:pPr>
              <w:rPr>
                <w:b/>
              </w:rPr>
            </w:pPr>
            <w:proofErr w:type="spellStart"/>
            <w:r w:rsidRPr="003D1CB9">
              <w:t>Mr</w:t>
            </w:r>
            <w:proofErr w:type="spellEnd"/>
            <w:r w:rsidRPr="003D1CB9">
              <w:t xml:space="preserve"> Wai Yoong FRCOG</w:t>
            </w:r>
          </w:p>
        </w:tc>
        <w:tc>
          <w:tcPr>
            <w:tcW w:w="0" w:type="auto"/>
            <w:shd w:val="clear" w:color="auto" w:fill="auto"/>
          </w:tcPr>
          <w:p w:rsidR="00CF5A31" w:rsidRDefault="00CF5A31" w14:paraId="16433F06" w14:textId="77777777">
            <w:pPr>
              <w:tabs>
                <w:tab w:val="left" w:pos="-720"/>
              </w:tabs>
            </w:pPr>
            <w:proofErr w:type="spellStart"/>
            <w:r w:rsidRPr="003D1CB9">
              <w:t>Urogynaecology</w:t>
            </w:r>
            <w:proofErr w:type="spellEnd"/>
            <w:r w:rsidRPr="003D1CB9">
              <w:t xml:space="preserve"> </w:t>
            </w:r>
            <w:r>
              <w:t>lead</w:t>
            </w:r>
          </w:p>
          <w:p w:rsidR="00CF5A31" w:rsidP="00CF5A31" w:rsidRDefault="00CF5A31" w14:paraId="7FA24E9C" w14:textId="77777777">
            <w:pPr>
              <w:rPr>
                <w:b/>
              </w:rPr>
            </w:pPr>
          </w:p>
        </w:tc>
      </w:tr>
      <w:tr w:rsidR="00CF5A31" w14:paraId="1D526311" w14:textId="77777777">
        <w:trPr>
          <w:trHeight w:val="271"/>
        </w:trPr>
        <w:tc>
          <w:tcPr>
            <w:tcW w:w="0" w:type="auto"/>
            <w:shd w:val="clear" w:color="auto" w:fill="auto"/>
          </w:tcPr>
          <w:p w:rsidRPr="003D1CB9" w:rsidR="00CF5A31" w:rsidP="00CF5A31" w:rsidRDefault="00CF5A31" w14:paraId="3494AEF1" w14:textId="7CAF421D">
            <w:proofErr w:type="spellStart"/>
            <w:r>
              <w:t>Ms</w:t>
            </w:r>
            <w:proofErr w:type="spellEnd"/>
            <w:r>
              <w:t xml:space="preserve"> Victoria Sampson</w:t>
            </w:r>
          </w:p>
        </w:tc>
        <w:tc>
          <w:tcPr>
            <w:tcW w:w="0" w:type="auto"/>
            <w:shd w:val="clear" w:color="auto" w:fill="auto"/>
          </w:tcPr>
          <w:p w:rsidRPr="003D1CB9" w:rsidR="00CF5A31" w:rsidRDefault="00CF5A31" w14:paraId="47081D21" w14:textId="6A88428D">
            <w:pPr>
              <w:tabs>
                <w:tab w:val="left" w:pos="-720"/>
              </w:tabs>
            </w:pPr>
            <w:r>
              <w:t>Vulval Disorders Lead</w:t>
            </w:r>
          </w:p>
        </w:tc>
      </w:tr>
    </w:tbl>
    <w:p w:rsidR="008F1261" w:rsidP="007107D0" w:rsidRDefault="008F1261" w14:paraId="427D7914" w14:textId="77777777">
      <w:pPr>
        <w:rPr>
          <w:b/>
          <w:color w:val="2F5496"/>
        </w:rPr>
      </w:pPr>
    </w:p>
    <w:p w:rsidR="00CF5A31" w:rsidP="007107D0" w:rsidRDefault="00CF5A31" w14:paraId="4FFF88D0" w14:textId="41F72CC6">
      <w:pPr>
        <w:rPr>
          <w:b/>
          <w:color w:val="2F5496"/>
        </w:rPr>
      </w:pPr>
      <w:r>
        <w:rPr>
          <w:b/>
          <w:color w:val="2F5496"/>
        </w:rPr>
        <w:t>Junior Doctors</w:t>
      </w:r>
    </w:p>
    <w:p w:rsidRPr="00CF5A31" w:rsidR="007107D0" w:rsidP="00CF5A31" w:rsidRDefault="00CF5A31" w14:paraId="529C3F8A" w14:textId="27FEB0B2">
      <w:pPr>
        <w:pStyle w:val="BodyText"/>
        <w:numPr>
          <w:ilvl w:val="0"/>
          <w:numId w:val="17"/>
        </w:numPr>
        <w:spacing w:before="7"/>
        <w:rPr>
          <w:bCs/>
        </w:rPr>
      </w:pPr>
      <w:r w:rsidRPr="00CF5A31">
        <w:rPr>
          <w:bCs/>
        </w:rPr>
        <w:t xml:space="preserve">ST3 and above/Equivalent </w:t>
      </w:r>
      <w:proofErr w:type="spellStart"/>
      <w:r w:rsidRPr="00CF5A31">
        <w:rPr>
          <w:bCs/>
        </w:rPr>
        <w:t>Regstrars</w:t>
      </w:r>
      <w:proofErr w:type="spellEnd"/>
      <w:r w:rsidRPr="00CF5A31">
        <w:rPr>
          <w:bCs/>
        </w:rPr>
        <w:t xml:space="preserve"> </w:t>
      </w:r>
      <w:r w:rsidR="00D50131">
        <w:rPr>
          <w:bCs/>
        </w:rPr>
        <w:t>20</w:t>
      </w:r>
    </w:p>
    <w:p w:rsidRPr="00CF5A31" w:rsidR="00CF5A31" w:rsidP="00CF5A31" w:rsidRDefault="00CF5A31" w14:paraId="4AD83055" w14:textId="1A37CC66">
      <w:pPr>
        <w:pStyle w:val="BodyText"/>
        <w:numPr>
          <w:ilvl w:val="0"/>
          <w:numId w:val="17"/>
        </w:numPr>
        <w:spacing w:before="7"/>
        <w:rPr>
          <w:bCs/>
        </w:rPr>
      </w:pPr>
      <w:r w:rsidRPr="00CF5A31">
        <w:rPr>
          <w:bCs/>
        </w:rPr>
        <w:t>ST1-2/Sho Equivalent 1</w:t>
      </w:r>
      <w:r w:rsidR="00AE3CF8">
        <w:rPr>
          <w:bCs/>
        </w:rPr>
        <w:t>4</w:t>
      </w:r>
    </w:p>
    <w:p w:rsidRPr="00CF5A31" w:rsidR="004267A3" w:rsidP="004267A3" w:rsidRDefault="00CF5A31" w14:paraId="3928CEBA" w14:textId="12A3B9FC">
      <w:pPr>
        <w:pStyle w:val="BodyText"/>
        <w:numPr>
          <w:ilvl w:val="0"/>
          <w:numId w:val="17"/>
        </w:numPr>
        <w:spacing w:before="7"/>
        <w:rPr>
          <w:bCs/>
        </w:rPr>
      </w:pPr>
      <w:r w:rsidRPr="00CF5A31">
        <w:rPr>
          <w:bCs/>
        </w:rPr>
        <w:t xml:space="preserve">FY2   </w:t>
      </w:r>
      <w:r>
        <w:rPr>
          <w:bCs/>
        </w:rPr>
        <w:t xml:space="preserve">2 </w:t>
      </w:r>
    </w:p>
    <w:p w:rsidRPr="004267A3" w:rsidR="004267A3" w:rsidP="004267A3" w:rsidRDefault="004267A3" w14:paraId="2D93788F" w14:textId="77777777">
      <w:pPr>
        <w:rPr>
          <w:lang w:val="en-GB"/>
        </w:rPr>
      </w:pPr>
    </w:p>
    <w:p w:rsidRPr="002901B2" w:rsidR="004267A3" w:rsidP="002901B2" w:rsidRDefault="004267A3" w14:paraId="29268AE8" w14:textId="77777777">
      <w:pPr>
        <w:pStyle w:val="Heading1"/>
        <w:rPr>
          <w:rFonts w:ascii="Calibri" w:hAnsi="Calibri" w:cs="Arial"/>
          <w:b w:val="0"/>
          <w:bCs w:val="0"/>
          <w:sz w:val="22"/>
          <w:szCs w:val="22"/>
          <w:lang w:val="en-GB"/>
        </w:rPr>
      </w:pPr>
      <w:r w:rsidRPr="00B96498">
        <w:rPr>
          <w:rFonts w:ascii="Calibri" w:hAnsi="Calibri" w:cs="Arial"/>
          <w:sz w:val="22"/>
          <w:szCs w:val="22"/>
          <w:lang w:val="en-GB"/>
        </w:rPr>
        <w:br w:type="page"/>
      </w:r>
      <w:r w:rsidR="002901B2">
        <w:rPr>
          <w:rStyle w:val="Strong"/>
          <w:rFonts w:ascii="Calibri" w:hAnsi="Calibri"/>
          <w:b/>
          <w:bCs/>
          <w:color w:val="0070C0"/>
          <w:sz w:val="28"/>
        </w:rPr>
        <w:t>TRUST POLICIES</w:t>
      </w:r>
    </w:p>
    <w:p w:rsidRPr="00B96498" w:rsidR="002901B2" w:rsidRDefault="002901B2" w14:paraId="46ABABE4" w14:textId="77777777">
      <w:pPr>
        <w:rPr>
          <w:rFonts w:ascii="Calibri" w:hAnsi="Calibri" w:cs="Arial"/>
          <w:sz w:val="22"/>
          <w:szCs w:val="22"/>
          <w:lang w:val="en-GB"/>
        </w:rPr>
      </w:pPr>
    </w:p>
    <w:p w:rsidRPr="00B96498" w:rsidR="00243E38" w:rsidP="00243E38" w:rsidRDefault="00243E38" w14:paraId="42EE19DA" w14:textId="77777777">
      <w:pPr>
        <w:pStyle w:val="Heading1"/>
        <w:rPr>
          <w:rFonts w:ascii="Calibri" w:hAnsi="Calibri"/>
          <w:b w:val="0"/>
          <w:sz w:val="22"/>
          <w:szCs w:val="22"/>
          <w:lang w:val="en-GB"/>
        </w:rPr>
      </w:pPr>
      <w:r w:rsidRPr="00B96498">
        <w:rPr>
          <w:rStyle w:val="Strong"/>
          <w:rFonts w:ascii="Calibri" w:hAnsi="Calibri"/>
          <w:b/>
          <w:color w:val="0070C0"/>
          <w:sz w:val="28"/>
          <w:lang w:val="en-GB"/>
        </w:rPr>
        <w:t>Probation</w:t>
      </w:r>
      <w:r w:rsidRPr="00B96498">
        <w:rPr>
          <w:rFonts w:ascii="Calibri" w:hAnsi="Calibri"/>
          <w:b w:val="0"/>
          <w:sz w:val="22"/>
          <w:szCs w:val="22"/>
          <w:lang w:val="en-GB"/>
        </w:rPr>
        <w:t>                  </w:t>
      </w:r>
    </w:p>
    <w:p w:rsidRPr="00B96498" w:rsidR="00243E38" w:rsidP="00243E38" w:rsidRDefault="00243E38" w14:paraId="436299BC" w14:textId="77777777">
      <w:pPr>
        <w:pStyle w:val="Heading1"/>
        <w:rPr>
          <w:rFonts w:ascii="Calibri" w:hAnsi="Calibri" w:cs="Arial"/>
          <w:b w:val="0"/>
          <w:bCs w:val="0"/>
          <w:color w:val="auto"/>
          <w:sz w:val="22"/>
          <w:szCs w:val="22"/>
          <w:lang w:val="en-GB"/>
        </w:rPr>
      </w:pPr>
      <w:r w:rsidRPr="00B96498">
        <w:rPr>
          <w:rFonts w:ascii="Calibri" w:hAnsi="Calibri" w:cs="Arial"/>
          <w:b w:val="0"/>
          <w:bCs w:val="0"/>
          <w:color w:val="auto"/>
          <w:sz w:val="22"/>
          <w:szCs w:val="22"/>
          <w:lang w:val="en-GB"/>
        </w:rPr>
        <w:t>Employment by the Trust is subject to a six (6) month probationary period, during which time you will be required to demonstrate to the Trust's satisfaction your suitability for the position in which you are employed. During your probationary period, your employment may be terminated by you or the Trust by providing one (1) week notice in writing.</w:t>
      </w:r>
    </w:p>
    <w:p w:rsidRPr="00B96498" w:rsidR="00243E38" w:rsidP="00243E38" w:rsidRDefault="00243E38" w14:paraId="38B09D76" w14:textId="77777777">
      <w:pPr>
        <w:pStyle w:val="Heading1"/>
        <w:rPr>
          <w:rFonts w:ascii="Calibri" w:hAnsi="Calibri"/>
          <w:sz w:val="22"/>
          <w:szCs w:val="22"/>
          <w:lang w:val="en-GB"/>
        </w:rPr>
      </w:pPr>
    </w:p>
    <w:p w:rsidRPr="00B96498" w:rsidR="007563CE" w:rsidP="00243E38" w:rsidRDefault="007563CE" w14:paraId="6A957B60" w14:textId="77777777">
      <w:pPr>
        <w:pStyle w:val="Heading1"/>
        <w:rPr>
          <w:rStyle w:val="Strong"/>
          <w:rFonts w:ascii="Calibri" w:hAnsi="Calibri"/>
          <w:b/>
          <w:color w:val="0070C0"/>
          <w:sz w:val="28"/>
          <w:szCs w:val="22"/>
          <w:lang w:val="en-GB"/>
        </w:rPr>
      </w:pPr>
      <w:r w:rsidRPr="00B96498">
        <w:rPr>
          <w:rStyle w:val="Strong"/>
          <w:rFonts w:ascii="Calibri" w:hAnsi="Calibri"/>
          <w:b/>
          <w:color w:val="0070C0"/>
          <w:sz w:val="28"/>
          <w:szCs w:val="22"/>
          <w:lang w:val="en-GB"/>
        </w:rPr>
        <w:t>Equal</w:t>
      </w:r>
      <w:proofErr w:type="spellStart"/>
      <w:r w:rsidRPr="00B96498">
        <w:rPr>
          <w:rStyle w:val="Strong"/>
          <w:rFonts w:ascii="Calibri" w:hAnsi="Calibri"/>
          <w:b/>
          <w:color w:val="0070C0"/>
          <w:sz w:val="28"/>
          <w:szCs w:val="22"/>
        </w:rPr>
        <w:t>ity</w:t>
      </w:r>
      <w:proofErr w:type="spellEnd"/>
      <w:r w:rsidRPr="00B96498">
        <w:rPr>
          <w:rStyle w:val="Strong"/>
          <w:rFonts w:ascii="Calibri" w:hAnsi="Calibri"/>
          <w:b/>
          <w:color w:val="0070C0"/>
          <w:sz w:val="28"/>
          <w:szCs w:val="22"/>
          <w:lang w:val="en-GB"/>
        </w:rPr>
        <w:t>, Diversity and Inclusion</w:t>
      </w:r>
    </w:p>
    <w:p w:rsidRPr="00B96498" w:rsidR="007563CE" w:rsidP="007563CE" w:rsidRDefault="007563CE" w14:paraId="03AB04F8" w14:textId="77777777">
      <w:pPr>
        <w:rPr>
          <w:rFonts w:ascii="Calibri" w:hAnsi="Calibri" w:cs="Arial"/>
          <w:sz w:val="22"/>
          <w:szCs w:val="22"/>
          <w:lang w:val="en-GB"/>
        </w:rPr>
      </w:pPr>
      <w:r w:rsidRPr="00B96498">
        <w:rPr>
          <w:rFonts w:ascii="Calibri" w:hAnsi="Calibri" w:cs="Arial"/>
          <w:sz w:val="22"/>
          <w:szCs w:val="22"/>
          <w:lang w:val="en-GB"/>
        </w:rPr>
        <w:t>The Trust is committed to fair and transparent recruitment and selection procedures and to providing a workplace where all staff are treated with respect and feel included.   It is the aim of the Trust to ensure that no job applicant or employee receives less favourable treatment because of age, disability, gender reassignment, marriage and civil partnership, pregnancy and maternity, race, religion or belief, sex, or sexual orientation.</w:t>
      </w:r>
    </w:p>
    <w:p w:rsidRPr="00B96498" w:rsidR="007563CE" w:rsidP="007563CE" w:rsidRDefault="007563CE" w14:paraId="52EA5192" w14:textId="77777777">
      <w:pPr>
        <w:rPr>
          <w:rFonts w:ascii="Calibri" w:hAnsi="Calibri" w:cs="Arial"/>
          <w:sz w:val="22"/>
          <w:szCs w:val="22"/>
          <w:lang w:val="en-GB"/>
        </w:rPr>
      </w:pPr>
    </w:p>
    <w:p w:rsidRPr="00B96498" w:rsidR="007563CE" w:rsidP="007563CE" w:rsidRDefault="007563CE" w14:paraId="02481FB7" w14:textId="77777777">
      <w:pPr>
        <w:rPr>
          <w:rStyle w:val="Strong"/>
          <w:rFonts w:ascii="Calibri" w:hAnsi="Calibri"/>
          <w:color w:val="0070C0"/>
          <w:sz w:val="28"/>
          <w:szCs w:val="22"/>
          <w:lang w:val="en-GB"/>
        </w:rPr>
      </w:pPr>
      <w:r w:rsidRPr="00B96498">
        <w:rPr>
          <w:rStyle w:val="Strong"/>
          <w:rFonts w:ascii="Calibri" w:hAnsi="Calibri"/>
          <w:color w:val="0070C0"/>
          <w:sz w:val="28"/>
          <w:szCs w:val="22"/>
          <w:lang w:val="en-GB"/>
        </w:rPr>
        <w:t>Health &amp; Safety</w:t>
      </w:r>
    </w:p>
    <w:p w:rsidRPr="00B96498" w:rsidR="007563CE" w:rsidP="007563CE" w:rsidRDefault="007563CE" w14:paraId="23F56282" w14:textId="77777777">
      <w:pPr>
        <w:rPr>
          <w:rFonts w:ascii="Calibri" w:hAnsi="Calibri" w:cs="Arial"/>
          <w:sz w:val="22"/>
          <w:szCs w:val="22"/>
          <w:lang w:val="en-GB"/>
        </w:rPr>
      </w:pPr>
      <w:r w:rsidRPr="00B96498">
        <w:rPr>
          <w:rFonts w:ascii="Calibri" w:hAnsi="Calibri" w:cs="Arial"/>
          <w:sz w:val="22"/>
          <w:szCs w:val="22"/>
          <w:lang w:val="en-GB"/>
        </w:rPr>
        <w:t>Employees must be aware of the responsibilities placed on them under the Health &amp; Safety at Work Act 1974 to maintain a safe environment for both staff, patients and visitors, to observe obligations under organisational and departmental Health &amp; Safety policies, maintaining awareness of safe practices and assessment of risk.</w:t>
      </w:r>
    </w:p>
    <w:p w:rsidRPr="00B96498" w:rsidR="007563CE" w:rsidP="007563CE" w:rsidRDefault="007563CE" w14:paraId="17D0E375" w14:textId="77777777">
      <w:pPr>
        <w:rPr>
          <w:rFonts w:ascii="Calibri" w:hAnsi="Calibri" w:cs="Arial"/>
          <w:sz w:val="22"/>
          <w:szCs w:val="22"/>
          <w:lang w:val="en-GB"/>
        </w:rPr>
      </w:pPr>
    </w:p>
    <w:p w:rsidRPr="00B96498" w:rsidR="007563CE" w:rsidP="007563CE" w:rsidRDefault="007563CE" w14:paraId="43B2BBE5" w14:textId="77777777">
      <w:pPr>
        <w:rPr>
          <w:rStyle w:val="Strong"/>
          <w:rFonts w:ascii="Calibri" w:hAnsi="Calibri"/>
          <w:color w:val="0070C0"/>
          <w:sz w:val="28"/>
          <w:szCs w:val="22"/>
          <w:lang w:val="en-GB"/>
        </w:rPr>
      </w:pPr>
      <w:r w:rsidRPr="00B96498">
        <w:rPr>
          <w:rStyle w:val="Strong"/>
          <w:rFonts w:ascii="Calibri" w:hAnsi="Calibri"/>
          <w:color w:val="0070C0"/>
          <w:sz w:val="28"/>
          <w:szCs w:val="22"/>
          <w:lang w:val="en-GB"/>
        </w:rPr>
        <w:t>Data Protection and Caldicott</w:t>
      </w:r>
    </w:p>
    <w:p w:rsidRPr="00B96498" w:rsidR="007563CE" w:rsidP="007563CE" w:rsidRDefault="007563CE" w14:paraId="3ADF2977" w14:textId="77777777">
      <w:pPr>
        <w:rPr>
          <w:rFonts w:ascii="Calibri" w:hAnsi="Calibri" w:cs="Arial"/>
          <w:sz w:val="22"/>
          <w:szCs w:val="22"/>
          <w:lang w:val="en-GB"/>
        </w:rPr>
      </w:pPr>
      <w:r w:rsidRPr="00B96498">
        <w:rPr>
          <w:rFonts w:ascii="Calibri" w:hAnsi="Calibri" w:cs="Arial"/>
          <w:sz w:val="22"/>
          <w:szCs w:val="22"/>
          <w:lang w:val="en-GB"/>
        </w:rPr>
        <w:t>To obtain, process and use information (held on computer and/or manual filing systems) in a fair and lawful way. To hold person identifiable information for specific registered purposes and not to use, disclose or transfer person identifiable information in any way that is incompatible with the Data Protection Act 2018, other legislation and Caldicott requirements. To disclose person identifiable information only to authorised persons or organisations as instructed. When using email to transmit person identifiable information within or outside the Trust, the Trust Email Policy must be strictly followed.</w:t>
      </w:r>
    </w:p>
    <w:p w:rsidRPr="00B96498" w:rsidR="007563CE" w:rsidP="007563CE" w:rsidRDefault="007563CE" w14:paraId="1E469BF0" w14:textId="77777777">
      <w:pPr>
        <w:spacing w:before="240" w:after="60"/>
        <w:outlineLvl w:val="7"/>
        <w:rPr>
          <w:rStyle w:val="Strong"/>
          <w:rFonts w:ascii="Calibri" w:hAnsi="Calibri"/>
          <w:color w:val="0070C0"/>
          <w:sz w:val="28"/>
          <w:szCs w:val="22"/>
          <w:lang w:val="en-GB"/>
        </w:rPr>
      </w:pPr>
      <w:r w:rsidRPr="00B96498">
        <w:rPr>
          <w:rStyle w:val="Strong"/>
          <w:rFonts w:ascii="Calibri" w:hAnsi="Calibri"/>
          <w:color w:val="0070C0"/>
          <w:sz w:val="28"/>
          <w:szCs w:val="22"/>
          <w:lang w:val="en-GB"/>
        </w:rPr>
        <w:t>Customer Care</w:t>
      </w:r>
    </w:p>
    <w:p w:rsidRPr="00B96498" w:rsidR="007563CE" w:rsidP="007563CE" w:rsidRDefault="007563CE" w14:paraId="15D91AA2" w14:textId="77777777">
      <w:pPr>
        <w:rPr>
          <w:rFonts w:ascii="Calibri" w:hAnsi="Calibri" w:cs="Arial"/>
          <w:sz w:val="22"/>
          <w:szCs w:val="22"/>
          <w:lang w:val="en-GB"/>
        </w:rPr>
      </w:pPr>
      <w:r w:rsidRPr="00B96498">
        <w:rPr>
          <w:rFonts w:ascii="Calibri" w:hAnsi="Calibri" w:cs="Arial"/>
          <w:sz w:val="22"/>
          <w:szCs w:val="22"/>
          <w:lang w:val="en-GB"/>
        </w:rPr>
        <w:t>The aim of the hospital is to provide patients and clients with the best possible care and services. In order to meet this aim, all our staff are required at all times to put the patient and client first and do their utmost to meet their requests and needs courteously and efficiently. In order that staff understand the principles of customer care and the effects on their particular post and service, full training will be given.</w:t>
      </w:r>
    </w:p>
    <w:p w:rsidRPr="00B96498" w:rsidR="007563CE" w:rsidP="007563CE" w:rsidRDefault="007563CE" w14:paraId="44DF8787" w14:textId="77777777">
      <w:pPr>
        <w:spacing w:before="240" w:after="60"/>
        <w:outlineLvl w:val="7"/>
        <w:rPr>
          <w:rStyle w:val="Strong"/>
          <w:rFonts w:ascii="Calibri" w:hAnsi="Calibri"/>
          <w:color w:val="0070C0"/>
          <w:sz w:val="28"/>
          <w:szCs w:val="22"/>
          <w:lang w:val="en-GB"/>
        </w:rPr>
      </w:pPr>
      <w:r w:rsidRPr="00B96498">
        <w:rPr>
          <w:rStyle w:val="Strong"/>
          <w:rFonts w:ascii="Calibri" w:hAnsi="Calibri"/>
          <w:color w:val="0070C0"/>
          <w:sz w:val="28"/>
          <w:szCs w:val="22"/>
          <w:lang w:val="en-GB"/>
        </w:rPr>
        <w:t>Infection Control</w:t>
      </w:r>
    </w:p>
    <w:p w:rsidRPr="00B96498" w:rsidR="007563CE" w:rsidP="007563CE" w:rsidRDefault="007563CE" w14:paraId="4E5F153E" w14:textId="77777777">
      <w:pPr>
        <w:rPr>
          <w:rFonts w:ascii="Calibri" w:hAnsi="Calibri" w:cs="Arial"/>
          <w:sz w:val="22"/>
          <w:szCs w:val="22"/>
          <w:lang w:val="en-GB"/>
        </w:rPr>
      </w:pPr>
      <w:r w:rsidRPr="00B96498">
        <w:rPr>
          <w:rFonts w:ascii="Calibri" w:hAnsi="Calibri" w:cs="Arial"/>
          <w:sz w:val="22"/>
          <w:szCs w:val="22"/>
          <w:lang w:val="en-GB"/>
        </w:rPr>
        <w:t>All healthcare workers have an overriding duty of care to patients and are expected to comply fully with best practice standards.  You have a responsibility to comply with Trust policies for personal and patient safety and for prevention of healthcare associated infection (HCAI); this includes a requirement for rigorous and consistent compliance with Trust policies for hand hygiene, use of personal protective equipment and safe disposal of sharps. Knowledge, skills and behaviour in the workplace should reflect this; at annual appraisal you will be asked about application of practice measures known to be effective in reducing HCAI.</w:t>
      </w:r>
    </w:p>
    <w:p w:rsidRPr="00B96498" w:rsidR="007563CE" w:rsidP="002901B2" w:rsidRDefault="004267A3" w14:paraId="30BEC524" w14:textId="77777777">
      <w:pPr>
        <w:rPr>
          <w:rStyle w:val="Strong"/>
          <w:rFonts w:ascii="Calibri" w:hAnsi="Calibri"/>
          <w:color w:val="0070C0"/>
          <w:sz w:val="28"/>
          <w:szCs w:val="22"/>
          <w:lang w:val="en-GB"/>
        </w:rPr>
      </w:pPr>
      <w:r w:rsidRPr="00B96498">
        <w:rPr>
          <w:rStyle w:val="Strong"/>
          <w:rFonts w:ascii="Calibri" w:hAnsi="Calibri"/>
          <w:color w:val="0070C0"/>
          <w:sz w:val="28"/>
          <w:szCs w:val="22"/>
          <w:lang w:val="en-GB"/>
        </w:rPr>
        <w:br w:type="page"/>
      </w:r>
      <w:r w:rsidRPr="00B96498" w:rsidR="007563CE">
        <w:rPr>
          <w:rStyle w:val="Strong"/>
          <w:rFonts w:ascii="Calibri" w:hAnsi="Calibri"/>
          <w:color w:val="0070C0"/>
          <w:sz w:val="28"/>
          <w:szCs w:val="22"/>
          <w:lang w:val="en-GB"/>
        </w:rPr>
        <w:t>Smoking Policy</w:t>
      </w:r>
    </w:p>
    <w:p w:rsidRPr="00B96498" w:rsidR="007563CE" w:rsidP="007563CE" w:rsidRDefault="007563CE" w14:paraId="219DB2D9" w14:textId="77777777">
      <w:pPr>
        <w:rPr>
          <w:rFonts w:ascii="Calibri" w:hAnsi="Calibri" w:cs="Arial"/>
          <w:sz w:val="22"/>
          <w:szCs w:val="22"/>
          <w:lang w:val="en-GB"/>
        </w:rPr>
      </w:pPr>
      <w:r w:rsidRPr="00B96498">
        <w:rPr>
          <w:rFonts w:ascii="Calibri" w:hAnsi="Calibri" w:cs="Arial"/>
          <w:sz w:val="22"/>
          <w:szCs w:val="22"/>
          <w:lang w:val="en-GB"/>
        </w:rPr>
        <w:t>The Trust provides a smoke free work environment.</w:t>
      </w:r>
    </w:p>
    <w:p w:rsidRPr="00B96498" w:rsidR="007563CE" w:rsidP="007563CE" w:rsidRDefault="007563CE" w14:paraId="39E2EE39" w14:textId="77777777">
      <w:pPr>
        <w:rPr>
          <w:rFonts w:ascii="Calibri" w:hAnsi="Calibri" w:cs="Arial"/>
          <w:b/>
          <w:sz w:val="22"/>
          <w:szCs w:val="22"/>
          <w:lang w:val="en-GB"/>
        </w:rPr>
      </w:pPr>
    </w:p>
    <w:p w:rsidRPr="00B96498" w:rsidR="007563CE" w:rsidP="007563CE" w:rsidRDefault="007563CE" w14:paraId="51D9CDCF" w14:textId="77777777">
      <w:pPr>
        <w:rPr>
          <w:rStyle w:val="Strong"/>
          <w:rFonts w:ascii="Calibri" w:hAnsi="Calibri"/>
          <w:color w:val="0070C0"/>
          <w:sz w:val="28"/>
          <w:szCs w:val="22"/>
          <w:lang w:val="en-GB"/>
        </w:rPr>
      </w:pPr>
      <w:r w:rsidRPr="00B96498">
        <w:rPr>
          <w:rStyle w:val="Strong"/>
          <w:rFonts w:ascii="Calibri" w:hAnsi="Calibri"/>
          <w:color w:val="0070C0"/>
          <w:sz w:val="28"/>
          <w:szCs w:val="22"/>
          <w:lang w:val="en-GB"/>
        </w:rPr>
        <w:t>Confidentiality</w:t>
      </w:r>
    </w:p>
    <w:p w:rsidRPr="00B96498" w:rsidR="007563CE" w:rsidP="007563CE" w:rsidRDefault="007563CE" w14:paraId="2BB95485" w14:textId="77777777">
      <w:pPr>
        <w:rPr>
          <w:rFonts w:ascii="Calibri" w:hAnsi="Calibri" w:cs="Arial"/>
          <w:sz w:val="22"/>
          <w:szCs w:val="22"/>
          <w:lang w:val="en-GB"/>
        </w:rPr>
      </w:pPr>
      <w:r w:rsidRPr="00B96498">
        <w:rPr>
          <w:rFonts w:ascii="Calibri" w:hAnsi="Calibri" w:cs="Arial"/>
          <w:sz w:val="22"/>
          <w:szCs w:val="22"/>
          <w:lang w:val="en-GB"/>
        </w:rPr>
        <w:t>Under no circumstances, either during or after the end of your employment (however it is terminated), may you divulge any unauthorised person confidential information relating to the Trust. This includes but is not limited to, information covering patients, individual staff records, industrial relations, financial affairs, contract terms and prices or business forecasts.</w:t>
      </w:r>
    </w:p>
    <w:p w:rsidRPr="00B96498" w:rsidR="007563CE" w:rsidP="007563CE" w:rsidRDefault="007563CE" w14:paraId="7FEC2F61" w14:textId="77777777">
      <w:pPr>
        <w:rPr>
          <w:rFonts w:ascii="Calibri" w:hAnsi="Calibri" w:cs="Arial"/>
          <w:b/>
          <w:sz w:val="22"/>
          <w:szCs w:val="22"/>
          <w:lang w:val="en-GB"/>
        </w:rPr>
      </w:pPr>
    </w:p>
    <w:p w:rsidRPr="00B96498" w:rsidR="007563CE" w:rsidP="007563CE" w:rsidRDefault="007563CE" w14:paraId="22E29DDE" w14:textId="77777777">
      <w:pPr>
        <w:rPr>
          <w:rStyle w:val="Strong"/>
          <w:rFonts w:ascii="Calibri" w:hAnsi="Calibri"/>
          <w:color w:val="0070C0"/>
          <w:sz w:val="28"/>
          <w:szCs w:val="22"/>
          <w:lang w:val="en-GB"/>
        </w:rPr>
      </w:pPr>
      <w:r w:rsidRPr="00B96498">
        <w:rPr>
          <w:rStyle w:val="Strong"/>
          <w:rFonts w:ascii="Calibri" w:hAnsi="Calibri"/>
          <w:color w:val="0070C0"/>
          <w:sz w:val="28"/>
          <w:szCs w:val="22"/>
          <w:lang w:val="en-GB"/>
        </w:rPr>
        <w:t xml:space="preserve">Clinical Governance </w:t>
      </w:r>
    </w:p>
    <w:p w:rsidRPr="00B96498" w:rsidR="007563CE" w:rsidP="007563CE" w:rsidRDefault="007563CE" w14:paraId="6ACF0A6A" w14:textId="77777777">
      <w:pPr>
        <w:rPr>
          <w:rFonts w:ascii="Calibri" w:hAnsi="Calibri" w:cs="Arial"/>
          <w:sz w:val="22"/>
          <w:szCs w:val="22"/>
          <w:lang w:val="en-GB"/>
        </w:rPr>
      </w:pPr>
      <w:r w:rsidRPr="00B96498">
        <w:rPr>
          <w:rFonts w:ascii="Calibri" w:hAnsi="Calibri" w:cs="Arial"/>
          <w:sz w:val="22"/>
          <w:szCs w:val="22"/>
          <w:lang w:val="en-GB"/>
        </w:rPr>
        <w:t>Staff are expected to provide patients with timely and effective care. Treatment and direct / indirect support must be based on best practice.  Everyone is responsible for this and his/her job in the Trust is important in achieving this.</w:t>
      </w:r>
    </w:p>
    <w:p w:rsidRPr="00B96498" w:rsidR="007563CE" w:rsidP="007563CE" w:rsidRDefault="007563CE" w14:paraId="23CF6A43" w14:textId="77777777">
      <w:pPr>
        <w:rPr>
          <w:rFonts w:ascii="Calibri" w:hAnsi="Calibri" w:cs="Arial"/>
          <w:sz w:val="22"/>
          <w:szCs w:val="22"/>
          <w:lang w:val="en-GB"/>
        </w:rPr>
      </w:pPr>
    </w:p>
    <w:p w:rsidRPr="00B96498" w:rsidR="007563CE" w:rsidP="007563CE" w:rsidRDefault="007563CE" w14:paraId="672C5997" w14:textId="77777777">
      <w:pPr>
        <w:rPr>
          <w:rStyle w:val="Strong"/>
          <w:rFonts w:ascii="Calibri" w:hAnsi="Calibri"/>
          <w:color w:val="0070C0"/>
          <w:sz w:val="28"/>
          <w:szCs w:val="22"/>
          <w:lang w:val="en-GB"/>
        </w:rPr>
      </w:pPr>
      <w:r w:rsidRPr="00B96498">
        <w:rPr>
          <w:rStyle w:val="Strong"/>
          <w:rFonts w:ascii="Calibri" w:hAnsi="Calibri"/>
          <w:color w:val="0070C0"/>
          <w:sz w:val="28"/>
          <w:szCs w:val="22"/>
          <w:lang w:val="en-GB"/>
        </w:rPr>
        <w:t>Rehabilitation of Offenders Act</w:t>
      </w:r>
    </w:p>
    <w:p w:rsidRPr="00B96498" w:rsidR="007563CE" w:rsidP="007563CE" w:rsidRDefault="007563CE" w14:paraId="2B75DA1C" w14:textId="77777777">
      <w:pPr>
        <w:rPr>
          <w:rFonts w:ascii="Calibri" w:hAnsi="Calibri" w:cs="Arial"/>
          <w:sz w:val="22"/>
          <w:szCs w:val="22"/>
          <w:lang w:val="en-GB"/>
        </w:rPr>
      </w:pPr>
      <w:r w:rsidRPr="00B96498">
        <w:rPr>
          <w:rFonts w:ascii="Calibri" w:hAnsi="Calibri" w:cs="Arial"/>
          <w:sz w:val="22"/>
          <w:szCs w:val="22"/>
          <w:lang w:val="en-GB"/>
        </w:rPr>
        <w:t>This post is exempt from the Rehabilitation of Offenders Act 1974. Should you be offered the post it will be subject to a criminal check from the Criminal Records Bureau before the appointment is confirmed. This will include details of cautions, reprimands, final warnings, as well as convictions.</w:t>
      </w:r>
    </w:p>
    <w:p w:rsidRPr="00B96498" w:rsidR="007563CE" w:rsidP="007563CE" w:rsidRDefault="007563CE" w14:paraId="633D3F5C" w14:textId="77777777">
      <w:pPr>
        <w:rPr>
          <w:rFonts w:ascii="Calibri" w:hAnsi="Calibri" w:cs="Arial"/>
          <w:sz w:val="22"/>
          <w:szCs w:val="22"/>
          <w:lang w:val="en-GB"/>
        </w:rPr>
      </w:pPr>
    </w:p>
    <w:p w:rsidRPr="00B96498" w:rsidR="007563CE" w:rsidP="007563CE" w:rsidRDefault="007563CE" w14:paraId="3FB4886F" w14:textId="77777777">
      <w:pPr>
        <w:autoSpaceDE w:val="0"/>
        <w:autoSpaceDN w:val="0"/>
        <w:adjustRightInd w:val="0"/>
        <w:rPr>
          <w:rStyle w:val="Strong"/>
          <w:rFonts w:ascii="Calibri" w:hAnsi="Calibri"/>
          <w:color w:val="0070C0"/>
          <w:sz w:val="28"/>
          <w:szCs w:val="22"/>
          <w:lang w:val="en-GB"/>
        </w:rPr>
      </w:pPr>
      <w:r w:rsidRPr="00B96498">
        <w:rPr>
          <w:rStyle w:val="Strong"/>
          <w:rFonts w:ascii="Calibri" w:hAnsi="Calibri"/>
          <w:color w:val="0070C0"/>
          <w:sz w:val="28"/>
          <w:szCs w:val="22"/>
          <w:lang w:val="en-GB"/>
        </w:rPr>
        <w:t>Safeguarding Vulnerable People</w:t>
      </w:r>
    </w:p>
    <w:p w:rsidRPr="00B96498" w:rsidR="007563CE" w:rsidP="007563CE" w:rsidRDefault="007563CE" w14:paraId="0BE2E644" w14:textId="77777777">
      <w:pPr>
        <w:rPr>
          <w:rFonts w:ascii="Calibri" w:hAnsi="Calibri" w:cs="Arial"/>
          <w:sz w:val="22"/>
          <w:szCs w:val="22"/>
          <w:lang w:val="en-GB"/>
        </w:rPr>
      </w:pPr>
      <w:r w:rsidRPr="00B96498">
        <w:rPr>
          <w:rFonts w:ascii="Calibri" w:hAnsi="Calibri" w:cs="Arial"/>
          <w:sz w:val="22"/>
          <w:szCs w:val="22"/>
          <w:lang w:val="en-GB"/>
        </w:rPr>
        <w:t>It is a basic human right of every child and adult to be protected from harm and NHS Trusts have a fundamental part to play in this.  We expect all our staff to recognise signs of vulnerability and to report and act on any concerns in line with policy and guidance contained in 'Working Together - Every Child Matters' and 'No Secrets - guidance on developing multi-agency policies and procedures to protect vulnerable adults from abuse' on which our Trust Polices are based.</w:t>
      </w:r>
    </w:p>
    <w:p w:rsidRPr="00B96498" w:rsidR="004267A3" w:rsidP="004267A3" w:rsidRDefault="004267A3" w14:paraId="1AA86D50" w14:textId="77777777">
      <w:pPr>
        <w:rPr>
          <w:rFonts w:ascii="Calibri" w:hAnsi="Calibri" w:cs="Arial"/>
          <w:sz w:val="22"/>
          <w:szCs w:val="22"/>
          <w:lang w:val="en-GB"/>
        </w:rPr>
      </w:pPr>
    </w:p>
    <w:p w:rsidRPr="00B96498" w:rsidR="004267A3" w:rsidP="004267A3" w:rsidRDefault="004267A3" w14:paraId="4A7648CA" w14:textId="77777777">
      <w:pPr>
        <w:rPr>
          <w:rFonts w:ascii="Calibri" w:hAnsi="Calibri" w:cs="Arial"/>
          <w:b/>
          <w:sz w:val="22"/>
          <w:szCs w:val="22"/>
          <w:lang w:val="en-GB"/>
        </w:rPr>
      </w:pPr>
      <w:r w:rsidRPr="00B96498">
        <w:rPr>
          <w:rFonts w:ascii="Calibri" w:hAnsi="Calibri" w:cs="Arial"/>
          <w:b/>
          <w:color w:val="0070C0"/>
          <w:sz w:val="28"/>
          <w:szCs w:val="22"/>
          <w:lang w:val="en-GB"/>
        </w:rPr>
        <w:t>Organisational Change</w:t>
      </w:r>
    </w:p>
    <w:p w:rsidRPr="00B96498" w:rsidR="007563CE" w:rsidP="004267A3" w:rsidRDefault="004267A3" w14:paraId="36D34619" w14:textId="77777777">
      <w:pPr>
        <w:rPr>
          <w:rFonts w:ascii="Calibri" w:hAnsi="Calibri" w:cs="Arial"/>
          <w:sz w:val="22"/>
          <w:szCs w:val="22"/>
          <w:lang w:val="en-GB"/>
        </w:rPr>
      </w:pPr>
      <w:r w:rsidRPr="00B96498">
        <w:rPr>
          <w:rFonts w:ascii="Calibri" w:hAnsi="Calibri" w:cs="Arial"/>
          <w:sz w:val="22"/>
          <w:szCs w:val="22"/>
          <w:lang w:val="en-GB"/>
        </w:rPr>
        <w:t>As services develop and change, the post-holder may be required to undertake other responsibilities within the Trust.</w:t>
      </w:r>
    </w:p>
    <w:p w:rsidRPr="00B96498" w:rsidR="004267A3" w:rsidP="007563CE" w:rsidRDefault="004267A3" w14:paraId="62350951" w14:textId="77777777">
      <w:pPr>
        <w:rPr>
          <w:rFonts w:ascii="Calibri" w:hAnsi="Calibri" w:cs="Arial"/>
          <w:sz w:val="22"/>
          <w:szCs w:val="22"/>
          <w:lang w:val="en-GB"/>
        </w:rPr>
      </w:pPr>
    </w:p>
    <w:p w:rsidRPr="00B96498" w:rsidR="004267A3" w:rsidP="004267A3" w:rsidRDefault="004267A3" w14:paraId="27B35945" w14:textId="77777777">
      <w:pPr>
        <w:rPr>
          <w:rFonts w:ascii="Calibri" w:hAnsi="Calibri" w:cs="Arial"/>
          <w:b/>
          <w:color w:val="0070C0"/>
          <w:sz w:val="28"/>
          <w:szCs w:val="22"/>
          <w:lang w:val="en-GB"/>
        </w:rPr>
      </w:pPr>
      <w:r w:rsidRPr="00B96498">
        <w:rPr>
          <w:rFonts w:ascii="Calibri" w:hAnsi="Calibri" w:cs="Arial"/>
          <w:b/>
          <w:color w:val="0070C0"/>
          <w:sz w:val="28"/>
          <w:szCs w:val="22"/>
          <w:lang w:val="en-GB"/>
        </w:rPr>
        <w:t>Review</w:t>
      </w:r>
    </w:p>
    <w:p w:rsidRPr="00B96498" w:rsidR="00300CCC" w:rsidP="004267A3" w:rsidRDefault="004267A3" w14:paraId="267474AC" w14:textId="77777777">
      <w:pPr>
        <w:rPr>
          <w:rFonts w:ascii="Calibri" w:hAnsi="Calibri" w:cs="Arial"/>
          <w:sz w:val="22"/>
          <w:szCs w:val="22"/>
          <w:lang w:val="en-GB"/>
        </w:rPr>
      </w:pPr>
      <w:r w:rsidRPr="00B96498">
        <w:rPr>
          <w:rFonts w:ascii="Calibri" w:hAnsi="Calibri" w:cs="Arial"/>
          <w:sz w:val="22"/>
          <w:szCs w:val="22"/>
          <w:lang w:val="en-GB"/>
        </w:rPr>
        <w:t>This job description is an outline, which reflects the present requirements of the post and is not  intended to be an inflexible or finite list of duties and responsibilities. As these duties and responsibilities change and develop the job description will be amended from time to time in consultation with the post-holder</w:t>
      </w:r>
    </w:p>
    <w:p w:rsidRPr="00B96498" w:rsidR="007563CE" w:rsidP="004267A3" w:rsidRDefault="007563CE" w14:paraId="58E00283" w14:textId="1AA799C3">
      <w:pPr>
        <w:rPr>
          <w:rFonts w:ascii="Calibri" w:hAnsi="Calibri" w:cs="Arial"/>
          <w:sz w:val="22"/>
          <w:szCs w:val="22"/>
          <w:lang w:val="en-GB"/>
        </w:rPr>
      </w:pPr>
    </w:p>
    <w:sectPr w:rsidRPr="00B96498" w:rsidR="007563CE" w:rsidSect="00A12AFC">
      <w:headerReference w:type="default" r:id="rId16"/>
      <w:footerReference w:type="default" r:id="rId17"/>
      <w:pgSz w:w="11907" w:h="16839" w:orient="portrait" w:code="9"/>
      <w:pgMar w:top="2570" w:right="1440" w:bottom="1440" w:left="1440" w:header="426"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rsidR="00F2393B" w:rsidP="00C07666" w:rsidRDefault="00F2393B" w14:paraId="5028A311" w14:textId="77777777">
      <w:r>
        <w:separator/>
      </w:r>
    </w:p>
  </w:endnote>
  <w:endnote w:type="continuationSeparator" w:id="0">
    <w:p w:rsidR="00F2393B" w:rsidP="00C07666" w:rsidRDefault="00F2393B" w14:paraId="490AD177" w14:textId="7777777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rsidR="00FB5DD0" w:rsidRDefault="00FB5DD0" w14:paraId="4C75473B" w14:textId="77777777">
    <w:pPr>
      <w:pStyle w:val="Footer"/>
    </w:pPr>
  </w:p>
  <w:p w:rsidR="00FB5DD0" w:rsidRDefault="00FB5DD0" w14:paraId="4A3A72C2" w14:textId="7777777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rsidR="00F2393B" w:rsidP="00C07666" w:rsidRDefault="00F2393B" w14:paraId="57D45002" w14:textId="77777777">
      <w:r>
        <w:separator/>
      </w:r>
    </w:p>
  </w:footnote>
  <w:footnote w:type="continuationSeparator" w:id="0">
    <w:p w:rsidR="00F2393B" w:rsidP="00C07666" w:rsidRDefault="00F2393B" w14:paraId="49E54C9A" w14:textId="7777777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16sdtdh wp14">
  <w:p w:rsidR="00FB5DD0" w:rsidRDefault="00F65302" w14:paraId="19D3DC6A" w14:textId="03E1BE1C">
    <w:pPr>
      <w:pStyle w:val="Header"/>
    </w:pPr>
    <w:r>
      <w:rPr>
        <w:noProof/>
      </w:rPr>
      <w:drawing>
        <wp:anchor distT="0" distB="0" distL="114300" distR="114300" simplePos="0" relativeHeight="251656704" behindDoc="1" locked="0" layoutInCell="1" allowOverlap="1" wp14:anchorId="0D3E8F38" wp14:editId="20E17211">
          <wp:simplePos x="0" y="0"/>
          <wp:positionH relativeFrom="column">
            <wp:posOffset>2886075</wp:posOffset>
          </wp:positionH>
          <wp:positionV relativeFrom="paragraph">
            <wp:posOffset>-270510</wp:posOffset>
          </wp:positionV>
          <wp:extent cx="3752850" cy="1543050"/>
          <wp:effectExtent l="0" t="0" r="0" b="0"/>
          <wp:wrapThrough wrapText="bothSides">
            <wp:wrapPolygon edited="0">
              <wp:start x="0" y="0"/>
              <wp:lineTo x="0" y="21333"/>
              <wp:lineTo x="21490" y="21333"/>
              <wp:lineTo x="21490" y="0"/>
              <wp:lineTo x="0" y="0"/>
            </wp:wrapPolygon>
          </wp:wrapThrough>
          <wp:docPr id="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b="8414"/>
                  <a:stretch>
                    <a:fillRect/>
                  </a:stretch>
                </pic:blipFill>
                <pic:spPr bwMode="auto">
                  <a:xfrm>
                    <a:off x="0" y="0"/>
                    <a:ext cx="3752850" cy="1543050"/>
                  </a:xfrm>
                  <a:prstGeom prst="rect">
                    <a:avLst/>
                  </a:prstGeom>
                  <a:noFill/>
                </pic:spPr>
              </pic:pic>
            </a:graphicData>
          </a:graphic>
          <wp14:sizeRelH relativeFrom="page">
            <wp14:pctWidth>0</wp14:pctWidth>
          </wp14:sizeRelH>
          <wp14:sizeRelV relativeFrom="page">
            <wp14:pctHeight>0</wp14:pctHeight>
          </wp14:sizeRelV>
        </wp:anchor>
      </w:drawing>
    </w:r>
  </w:p>
  <w:p w:rsidR="00FB5DD0" w:rsidRDefault="00F65302" w14:paraId="6FBB8102" w14:textId="2833296E">
    <w:pPr>
      <w:pStyle w:val="Header"/>
    </w:pPr>
    <w:r>
      <w:rPr>
        <w:noProof/>
      </w:rPr>
      <w:drawing>
        <wp:anchor distT="0" distB="0" distL="0" distR="0" simplePos="0" relativeHeight="251657728" behindDoc="1" locked="0" layoutInCell="1" allowOverlap="1" wp14:anchorId="340915FC" wp14:editId="40FF963B">
          <wp:simplePos x="0" y="0"/>
          <wp:positionH relativeFrom="page">
            <wp:posOffset>1054100</wp:posOffset>
          </wp:positionH>
          <wp:positionV relativeFrom="page">
            <wp:posOffset>474980</wp:posOffset>
          </wp:positionV>
          <wp:extent cx="1418590" cy="433705"/>
          <wp:effectExtent l="0" t="0" r="0" b="0"/>
          <wp:wrapNone/>
          <wp:docPr id="14" name="image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1.pn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418590" cy="433705"/>
                  </a:xfrm>
                  <a:prstGeom prst="rect">
                    <a:avLst/>
                  </a:prstGeom>
                  <a:noFill/>
                </pic:spPr>
              </pic:pic>
            </a:graphicData>
          </a:graphic>
          <wp14:sizeRelH relativeFrom="page">
            <wp14:pctWidth>0</wp14:pctWidth>
          </wp14:sizeRelH>
          <wp14:sizeRelV relativeFrom="page">
            <wp14:pctHeight>0</wp14:pctHeight>
          </wp14:sizeRelV>
        </wp:anchor>
      </w:drawing>
    </w:r>
    <w:r>
      <w:rPr>
        <w:noProof/>
      </w:rPr>
      <mc:AlternateContent>
        <mc:Choice Requires="wpg">
          <w:drawing>
            <wp:anchor distT="0" distB="0" distL="114300" distR="114300" simplePos="0" relativeHeight="251658752" behindDoc="1" locked="0" layoutInCell="1" allowOverlap="1" wp14:anchorId="5B9D38B1" wp14:editId="1E7AFC3D">
              <wp:simplePos x="0" y="0"/>
              <wp:positionH relativeFrom="page">
                <wp:posOffset>325755</wp:posOffset>
              </wp:positionH>
              <wp:positionV relativeFrom="page">
                <wp:posOffset>343535</wp:posOffset>
              </wp:positionV>
              <wp:extent cx="646430" cy="646430"/>
              <wp:effectExtent l="1905" t="635" r="0" b="635"/>
              <wp:wrapNone/>
              <wp:docPr id="889990308" name="Group 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46430" cy="646430"/>
                        <a:chOff x="513" y="541"/>
                        <a:chExt cx="1018" cy="1018"/>
                      </a:xfrm>
                    </wpg:grpSpPr>
                    <wps:wsp>
                      <wps:cNvPr id="1913855018" name="AutoShape 16"/>
                      <wps:cNvSpPr>
                        <a:spLocks/>
                      </wps:cNvSpPr>
                      <wps:spPr bwMode="auto">
                        <a:xfrm>
                          <a:off x="641" y="669"/>
                          <a:ext cx="427" cy="427"/>
                        </a:xfrm>
                        <a:custGeom>
                          <a:avLst/>
                          <a:gdLst>
                            <a:gd name="T0" fmla="*/ 142 w 427"/>
                            <a:gd name="T1" fmla="*/ 740 h 427"/>
                            <a:gd name="T2" fmla="*/ 137 w 427"/>
                            <a:gd name="T3" fmla="*/ 714 h 427"/>
                            <a:gd name="T4" fmla="*/ 122 w 427"/>
                            <a:gd name="T5" fmla="*/ 690 h 427"/>
                            <a:gd name="T6" fmla="*/ 98 w 427"/>
                            <a:gd name="T7" fmla="*/ 675 h 427"/>
                            <a:gd name="T8" fmla="*/ 71 w 427"/>
                            <a:gd name="T9" fmla="*/ 669 h 427"/>
                            <a:gd name="T10" fmla="*/ 45 w 427"/>
                            <a:gd name="T11" fmla="*/ 675 h 427"/>
                            <a:gd name="T12" fmla="*/ 21 w 427"/>
                            <a:gd name="T13" fmla="*/ 690 h 427"/>
                            <a:gd name="T14" fmla="*/ 5 w 427"/>
                            <a:gd name="T15" fmla="*/ 714 h 427"/>
                            <a:gd name="T16" fmla="*/ 0 w 427"/>
                            <a:gd name="T17" fmla="*/ 740 h 427"/>
                            <a:gd name="T18" fmla="*/ 5 w 427"/>
                            <a:gd name="T19" fmla="*/ 767 h 427"/>
                            <a:gd name="T20" fmla="*/ 21 w 427"/>
                            <a:gd name="T21" fmla="*/ 791 h 427"/>
                            <a:gd name="T22" fmla="*/ 45 w 427"/>
                            <a:gd name="T23" fmla="*/ 806 h 427"/>
                            <a:gd name="T24" fmla="*/ 71 w 427"/>
                            <a:gd name="T25" fmla="*/ 811 h 427"/>
                            <a:gd name="T26" fmla="*/ 98 w 427"/>
                            <a:gd name="T27" fmla="*/ 806 h 427"/>
                            <a:gd name="T28" fmla="*/ 122 w 427"/>
                            <a:gd name="T29" fmla="*/ 791 h 427"/>
                            <a:gd name="T30" fmla="*/ 137 w 427"/>
                            <a:gd name="T31" fmla="*/ 767 h 427"/>
                            <a:gd name="T32" fmla="*/ 142 w 427"/>
                            <a:gd name="T33" fmla="*/ 740 h 427"/>
                            <a:gd name="T34" fmla="*/ 427 w 427"/>
                            <a:gd name="T35" fmla="*/ 943 h 427"/>
                            <a:gd name="T36" fmla="*/ 274 w 427"/>
                            <a:gd name="T37" fmla="*/ 791 h 427"/>
                            <a:gd name="T38" fmla="*/ 238 w 427"/>
                            <a:gd name="T39" fmla="*/ 767 h 427"/>
                            <a:gd name="T40" fmla="*/ 198 w 427"/>
                            <a:gd name="T41" fmla="*/ 759 h 427"/>
                            <a:gd name="T42" fmla="*/ 157 w 427"/>
                            <a:gd name="T43" fmla="*/ 767 h 427"/>
                            <a:gd name="T44" fmla="*/ 122 w 427"/>
                            <a:gd name="T45" fmla="*/ 791 h 427"/>
                            <a:gd name="T46" fmla="*/ 98 w 427"/>
                            <a:gd name="T47" fmla="*/ 826 h 427"/>
                            <a:gd name="T48" fmla="*/ 90 w 427"/>
                            <a:gd name="T49" fmla="*/ 867 h 427"/>
                            <a:gd name="T50" fmla="*/ 98 w 427"/>
                            <a:gd name="T51" fmla="*/ 908 h 427"/>
                            <a:gd name="T52" fmla="*/ 122 w 427"/>
                            <a:gd name="T53" fmla="*/ 943 h 427"/>
                            <a:gd name="T54" fmla="*/ 274 w 427"/>
                            <a:gd name="T55" fmla="*/ 1096 h 427"/>
                            <a:gd name="T56" fmla="*/ 320 w 427"/>
                            <a:gd name="T57" fmla="*/ 1050 h 427"/>
                            <a:gd name="T58" fmla="*/ 167 w 427"/>
                            <a:gd name="T59" fmla="*/ 897 h 427"/>
                            <a:gd name="T60" fmla="*/ 158 w 427"/>
                            <a:gd name="T61" fmla="*/ 883 h 427"/>
                            <a:gd name="T62" fmla="*/ 155 w 427"/>
                            <a:gd name="T63" fmla="*/ 867 h 427"/>
                            <a:gd name="T64" fmla="*/ 158 w 427"/>
                            <a:gd name="T65" fmla="*/ 851 h 427"/>
                            <a:gd name="T66" fmla="*/ 167 w 427"/>
                            <a:gd name="T67" fmla="*/ 836 h 427"/>
                            <a:gd name="T68" fmla="*/ 182 w 427"/>
                            <a:gd name="T69" fmla="*/ 827 h 427"/>
                            <a:gd name="T70" fmla="*/ 198 w 427"/>
                            <a:gd name="T71" fmla="*/ 824 h 427"/>
                            <a:gd name="T72" fmla="*/ 214 w 427"/>
                            <a:gd name="T73" fmla="*/ 827 h 427"/>
                            <a:gd name="T74" fmla="*/ 228 w 427"/>
                            <a:gd name="T75" fmla="*/ 836 h 427"/>
                            <a:gd name="T76" fmla="*/ 381 w 427"/>
                            <a:gd name="T77" fmla="*/ 989 h 427"/>
                            <a:gd name="T78" fmla="*/ 427 w 427"/>
                            <a:gd name="T79" fmla="*/ 943 h 42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427" h="427">
                              <a:moveTo>
                                <a:pt x="142" y="71"/>
                              </a:moveTo>
                              <a:lnTo>
                                <a:pt x="137" y="45"/>
                              </a:lnTo>
                              <a:lnTo>
                                <a:pt x="122" y="21"/>
                              </a:lnTo>
                              <a:lnTo>
                                <a:pt x="98" y="6"/>
                              </a:lnTo>
                              <a:lnTo>
                                <a:pt x="71" y="0"/>
                              </a:lnTo>
                              <a:lnTo>
                                <a:pt x="45" y="6"/>
                              </a:lnTo>
                              <a:lnTo>
                                <a:pt x="21" y="21"/>
                              </a:lnTo>
                              <a:lnTo>
                                <a:pt x="5" y="45"/>
                              </a:lnTo>
                              <a:lnTo>
                                <a:pt x="0" y="71"/>
                              </a:lnTo>
                              <a:lnTo>
                                <a:pt x="5" y="98"/>
                              </a:lnTo>
                              <a:lnTo>
                                <a:pt x="21" y="122"/>
                              </a:lnTo>
                              <a:lnTo>
                                <a:pt x="45" y="137"/>
                              </a:lnTo>
                              <a:lnTo>
                                <a:pt x="71" y="142"/>
                              </a:lnTo>
                              <a:lnTo>
                                <a:pt x="98" y="137"/>
                              </a:lnTo>
                              <a:lnTo>
                                <a:pt x="122" y="122"/>
                              </a:lnTo>
                              <a:lnTo>
                                <a:pt x="137" y="98"/>
                              </a:lnTo>
                              <a:lnTo>
                                <a:pt x="142" y="71"/>
                              </a:lnTo>
                              <a:close/>
                              <a:moveTo>
                                <a:pt x="427" y="274"/>
                              </a:moveTo>
                              <a:lnTo>
                                <a:pt x="274" y="122"/>
                              </a:lnTo>
                              <a:lnTo>
                                <a:pt x="238" y="98"/>
                              </a:lnTo>
                              <a:lnTo>
                                <a:pt x="198" y="90"/>
                              </a:lnTo>
                              <a:lnTo>
                                <a:pt x="157" y="98"/>
                              </a:lnTo>
                              <a:lnTo>
                                <a:pt x="122" y="122"/>
                              </a:lnTo>
                              <a:lnTo>
                                <a:pt x="98" y="157"/>
                              </a:lnTo>
                              <a:lnTo>
                                <a:pt x="90" y="198"/>
                              </a:lnTo>
                              <a:lnTo>
                                <a:pt x="98" y="239"/>
                              </a:lnTo>
                              <a:lnTo>
                                <a:pt x="122" y="274"/>
                              </a:lnTo>
                              <a:lnTo>
                                <a:pt x="274" y="427"/>
                              </a:lnTo>
                              <a:lnTo>
                                <a:pt x="320" y="381"/>
                              </a:lnTo>
                              <a:lnTo>
                                <a:pt x="167" y="228"/>
                              </a:lnTo>
                              <a:lnTo>
                                <a:pt x="158" y="214"/>
                              </a:lnTo>
                              <a:lnTo>
                                <a:pt x="155" y="198"/>
                              </a:lnTo>
                              <a:lnTo>
                                <a:pt x="158" y="182"/>
                              </a:lnTo>
                              <a:lnTo>
                                <a:pt x="167" y="167"/>
                              </a:lnTo>
                              <a:lnTo>
                                <a:pt x="182" y="158"/>
                              </a:lnTo>
                              <a:lnTo>
                                <a:pt x="198" y="155"/>
                              </a:lnTo>
                              <a:lnTo>
                                <a:pt x="214" y="158"/>
                              </a:lnTo>
                              <a:lnTo>
                                <a:pt x="228" y="167"/>
                              </a:lnTo>
                              <a:lnTo>
                                <a:pt x="381" y="320"/>
                              </a:lnTo>
                              <a:lnTo>
                                <a:pt x="427" y="274"/>
                              </a:lnTo>
                              <a:close/>
                            </a:path>
                          </a:pathLst>
                        </a:custGeom>
                        <a:solidFill>
                          <a:srgbClr val="BA0E82"/>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12481748" name="Freeform 15"/>
                      <wps:cNvSpPr>
                        <a:spLocks/>
                      </wps:cNvSpPr>
                      <wps:spPr bwMode="auto">
                        <a:xfrm>
                          <a:off x="976" y="669"/>
                          <a:ext cx="427" cy="381"/>
                        </a:xfrm>
                        <a:custGeom>
                          <a:avLst/>
                          <a:gdLst>
                            <a:gd name="T0" fmla="*/ 427 w 427"/>
                            <a:gd name="T1" fmla="*/ 740 h 381"/>
                            <a:gd name="T2" fmla="*/ 421 w 427"/>
                            <a:gd name="T3" fmla="*/ 714 h 381"/>
                            <a:gd name="T4" fmla="*/ 406 w 427"/>
                            <a:gd name="T5" fmla="*/ 690 h 381"/>
                            <a:gd name="T6" fmla="*/ 382 w 427"/>
                            <a:gd name="T7" fmla="*/ 675 h 381"/>
                            <a:gd name="T8" fmla="*/ 356 w 427"/>
                            <a:gd name="T9" fmla="*/ 669 h 381"/>
                            <a:gd name="T10" fmla="*/ 329 w 427"/>
                            <a:gd name="T11" fmla="*/ 675 h 381"/>
                            <a:gd name="T12" fmla="*/ 305 w 427"/>
                            <a:gd name="T13" fmla="*/ 690 h 381"/>
                            <a:gd name="T14" fmla="*/ 290 w 427"/>
                            <a:gd name="T15" fmla="*/ 714 h 381"/>
                            <a:gd name="T16" fmla="*/ 284 w 427"/>
                            <a:gd name="T17" fmla="*/ 740 h 381"/>
                            <a:gd name="T18" fmla="*/ 290 w 427"/>
                            <a:gd name="T19" fmla="*/ 767 h 381"/>
                            <a:gd name="T20" fmla="*/ 305 w 427"/>
                            <a:gd name="T21" fmla="*/ 791 h 381"/>
                            <a:gd name="T22" fmla="*/ 270 w 427"/>
                            <a:gd name="T23" fmla="*/ 767 h 381"/>
                            <a:gd name="T24" fmla="*/ 229 w 427"/>
                            <a:gd name="T25" fmla="*/ 759 h 381"/>
                            <a:gd name="T26" fmla="*/ 188 w 427"/>
                            <a:gd name="T27" fmla="*/ 767 h 381"/>
                            <a:gd name="T28" fmla="*/ 153 w 427"/>
                            <a:gd name="T29" fmla="*/ 791 h 381"/>
                            <a:gd name="T30" fmla="*/ 0 w 427"/>
                            <a:gd name="T31" fmla="*/ 943 h 381"/>
                            <a:gd name="T32" fmla="*/ 46 w 427"/>
                            <a:gd name="T33" fmla="*/ 989 h 381"/>
                            <a:gd name="T34" fmla="*/ 199 w 427"/>
                            <a:gd name="T35" fmla="*/ 836 h 381"/>
                            <a:gd name="T36" fmla="*/ 213 w 427"/>
                            <a:gd name="T37" fmla="*/ 827 h 381"/>
                            <a:gd name="T38" fmla="*/ 229 w 427"/>
                            <a:gd name="T39" fmla="*/ 824 h 381"/>
                            <a:gd name="T40" fmla="*/ 245 w 427"/>
                            <a:gd name="T41" fmla="*/ 827 h 381"/>
                            <a:gd name="T42" fmla="*/ 260 w 427"/>
                            <a:gd name="T43" fmla="*/ 836 h 381"/>
                            <a:gd name="T44" fmla="*/ 269 w 427"/>
                            <a:gd name="T45" fmla="*/ 851 h 381"/>
                            <a:gd name="T46" fmla="*/ 272 w 427"/>
                            <a:gd name="T47" fmla="*/ 867 h 381"/>
                            <a:gd name="T48" fmla="*/ 269 w 427"/>
                            <a:gd name="T49" fmla="*/ 883 h 381"/>
                            <a:gd name="T50" fmla="*/ 260 w 427"/>
                            <a:gd name="T51" fmla="*/ 897 h 381"/>
                            <a:gd name="T52" fmla="*/ 153 w 427"/>
                            <a:gd name="T53" fmla="*/ 1004 h 381"/>
                            <a:gd name="T54" fmla="*/ 199 w 427"/>
                            <a:gd name="T55" fmla="*/ 1050 h 381"/>
                            <a:gd name="T56" fmla="*/ 305 w 427"/>
                            <a:gd name="T57" fmla="*/ 943 h 381"/>
                            <a:gd name="T58" fmla="*/ 329 w 427"/>
                            <a:gd name="T59" fmla="*/ 907 h 381"/>
                            <a:gd name="T60" fmla="*/ 337 w 427"/>
                            <a:gd name="T61" fmla="*/ 867 h 381"/>
                            <a:gd name="T62" fmla="*/ 329 w 427"/>
                            <a:gd name="T63" fmla="*/ 826 h 381"/>
                            <a:gd name="T64" fmla="*/ 305 w 427"/>
                            <a:gd name="T65" fmla="*/ 791 h 381"/>
                            <a:gd name="T66" fmla="*/ 329 w 427"/>
                            <a:gd name="T67" fmla="*/ 806 h 381"/>
                            <a:gd name="T68" fmla="*/ 356 w 427"/>
                            <a:gd name="T69" fmla="*/ 811 h 381"/>
                            <a:gd name="T70" fmla="*/ 382 w 427"/>
                            <a:gd name="T71" fmla="*/ 806 h 381"/>
                            <a:gd name="T72" fmla="*/ 406 w 427"/>
                            <a:gd name="T73" fmla="*/ 791 h 381"/>
                            <a:gd name="T74" fmla="*/ 421 w 427"/>
                            <a:gd name="T75" fmla="*/ 767 h 381"/>
                            <a:gd name="T76" fmla="*/ 427 w 427"/>
                            <a:gd name="T77" fmla="*/ 740 h 38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427" h="381">
                              <a:moveTo>
                                <a:pt x="427" y="71"/>
                              </a:moveTo>
                              <a:lnTo>
                                <a:pt x="421" y="45"/>
                              </a:lnTo>
                              <a:lnTo>
                                <a:pt x="406" y="21"/>
                              </a:lnTo>
                              <a:lnTo>
                                <a:pt x="382" y="6"/>
                              </a:lnTo>
                              <a:lnTo>
                                <a:pt x="356" y="0"/>
                              </a:lnTo>
                              <a:lnTo>
                                <a:pt x="329" y="6"/>
                              </a:lnTo>
                              <a:lnTo>
                                <a:pt x="305" y="21"/>
                              </a:lnTo>
                              <a:lnTo>
                                <a:pt x="290" y="45"/>
                              </a:lnTo>
                              <a:lnTo>
                                <a:pt x="284" y="71"/>
                              </a:lnTo>
                              <a:lnTo>
                                <a:pt x="290" y="98"/>
                              </a:lnTo>
                              <a:lnTo>
                                <a:pt x="305" y="122"/>
                              </a:lnTo>
                              <a:lnTo>
                                <a:pt x="270" y="98"/>
                              </a:lnTo>
                              <a:lnTo>
                                <a:pt x="229" y="90"/>
                              </a:lnTo>
                              <a:lnTo>
                                <a:pt x="188" y="98"/>
                              </a:lnTo>
                              <a:lnTo>
                                <a:pt x="153" y="122"/>
                              </a:lnTo>
                              <a:lnTo>
                                <a:pt x="0" y="274"/>
                              </a:lnTo>
                              <a:lnTo>
                                <a:pt x="46" y="320"/>
                              </a:lnTo>
                              <a:lnTo>
                                <a:pt x="199" y="167"/>
                              </a:lnTo>
                              <a:lnTo>
                                <a:pt x="213" y="158"/>
                              </a:lnTo>
                              <a:lnTo>
                                <a:pt x="229" y="155"/>
                              </a:lnTo>
                              <a:lnTo>
                                <a:pt x="245" y="158"/>
                              </a:lnTo>
                              <a:lnTo>
                                <a:pt x="260" y="167"/>
                              </a:lnTo>
                              <a:lnTo>
                                <a:pt x="269" y="182"/>
                              </a:lnTo>
                              <a:lnTo>
                                <a:pt x="272" y="198"/>
                              </a:lnTo>
                              <a:lnTo>
                                <a:pt x="269" y="214"/>
                              </a:lnTo>
                              <a:lnTo>
                                <a:pt x="260" y="228"/>
                              </a:lnTo>
                              <a:lnTo>
                                <a:pt x="153" y="335"/>
                              </a:lnTo>
                              <a:lnTo>
                                <a:pt x="199" y="381"/>
                              </a:lnTo>
                              <a:lnTo>
                                <a:pt x="305" y="274"/>
                              </a:lnTo>
                              <a:lnTo>
                                <a:pt x="329" y="238"/>
                              </a:lnTo>
                              <a:lnTo>
                                <a:pt x="337" y="198"/>
                              </a:lnTo>
                              <a:lnTo>
                                <a:pt x="329" y="157"/>
                              </a:lnTo>
                              <a:lnTo>
                                <a:pt x="305" y="122"/>
                              </a:lnTo>
                              <a:lnTo>
                                <a:pt x="329" y="137"/>
                              </a:lnTo>
                              <a:lnTo>
                                <a:pt x="356" y="142"/>
                              </a:lnTo>
                              <a:lnTo>
                                <a:pt x="382" y="137"/>
                              </a:lnTo>
                              <a:lnTo>
                                <a:pt x="406" y="122"/>
                              </a:lnTo>
                              <a:lnTo>
                                <a:pt x="421" y="98"/>
                              </a:lnTo>
                              <a:lnTo>
                                <a:pt x="427" y="71"/>
                              </a:lnTo>
                              <a:close/>
                            </a:path>
                          </a:pathLst>
                        </a:custGeom>
                        <a:solidFill>
                          <a:srgbClr val="00ACA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08166048" name="AutoShape 14"/>
                      <wps:cNvSpPr>
                        <a:spLocks/>
                      </wps:cNvSpPr>
                      <wps:spPr bwMode="auto">
                        <a:xfrm>
                          <a:off x="976" y="1004"/>
                          <a:ext cx="427" cy="427"/>
                        </a:xfrm>
                        <a:custGeom>
                          <a:avLst/>
                          <a:gdLst>
                            <a:gd name="T0" fmla="*/ 337 w 427"/>
                            <a:gd name="T1" fmla="*/ 1233 h 427"/>
                            <a:gd name="T2" fmla="*/ 329 w 427"/>
                            <a:gd name="T3" fmla="*/ 1192 h 427"/>
                            <a:gd name="T4" fmla="*/ 305 w 427"/>
                            <a:gd name="T5" fmla="*/ 1157 h 427"/>
                            <a:gd name="T6" fmla="*/ 153 w 427"/>
                            <a:gd name="T7" fmla="*/ 1004 h 427"/>
                            <a:gd name="T8" fmla="*/ 107 w 427"/>
                            <a:gd name="T9" fmla="*/ 1050 h 427"/>
                            <a:gd name="T10" fmla="*/ 260 w 427"/>
                            <a:gd name="T11" fmla="*/ 1203 h 427"/>
                            <a:gd name="T12" fmla="*/ 269 w 427"/>
                            <a:gd name="T13" fmla="*/ 1217 h 427"/>
                            <a:gd name="T14" fmla="*/ 272 w 427"/>
                            <a:gd name="T15" fmla="*/ 1233 h 427"/>
                            <a:gd name="T16" fmla="*/ 269 w 427"/>
                            <a:gd name="T17" fmla="*/ 1249 h 427"/>
                            <a:gd name="T18" fmla="*/ 260 w 427"/>
                            <a:gd name="T19" fmla="*/ 1264 h 427"/>
                            <a:gd name="T20" fmla="*/ 245 w 427"/>
                            <a:gd name="T21" fmla="*/ 1273 h 427"/>
                            <a:gd name="T22" fmla="*/ 229 w 427"/>
                            <a:gd name="T23" fmla="*/ 1276 h 427"/>
                            <a:gd name="T24" fmla="*/ 213 w 427"/>
                            <a:gd name="T25" fmla="*/ 1273 h 427"/>
                            <a:gd name="T26" fmla="*/ 199 w 427"/>
                            <a:gd name="T27" fmla="*/ 1264 h 427"/>
                            <a:gd name="T28" fmla="*/ 46 w 427"/>
                            <a:gd name="T29" fmla="*/ 1111 h 427"/>
                            <a:gd name="T30" fmla="*/ 0 w 427"/>
                            <a:gd name="T31" fmla="*/ 1157 h 427"/>
                            <a:gd name="T32" fmla="*/ 153 w 427"/>
                            <a:gd name="T33" fmla="*/ 1309 h 427"/>
                            <a:gd name="T34" fmla="*/ 188 w 427"/>
                            <a:gd name="T35" fmla="*/ 1333 h 427"/>
                            <a:gd name="T36" fmla="*/ 229 w 427"/>
                            <a:gd name="T37" fmla="*/ 1341 h 427"/>
                            <a:gd name="T38" fmla="*/ 270 w 427"/>
                            <a:gd name="T39" fmla="*/ 1333 h 427"/>
                            <a:gd name="T40" fmla="*/ 305 w 427"/>
                            <a:gd name="T41" fmla="*/ 1309 h 427"/>
                            <a:gd name="T42" fmla="*/ 329 w 427"/>
                            <a:gd name="T43" fmla="*/ 1274 h 427"/>
                            <a:gd name="T44" fmla="*/ 337 w 427"/>
                            <a:gd name="T45" fmla="*/ 1233 h 427"/>
                            <a:gd name="T46" fmla="*/ 427 w 427"/>
                            <a:gd name="T47" fmla="*/ 1360 h 427"/>
                            <a:gd name="T48" fmla="*/ 421 w 427"/>
                            <a:gd name="T49" fmla="*/ 1333 h 427"/>
                            <a:gd name="T50" fmla="*/ 406 w 427"/>
                            <a:gd name="T51" fmla="*/ 1309 h 427"/>
                            <a:gd name="T52" fmla="*/ 382 w 427"/>
                            <a:gd name="T53" fmla="*/ 1294 h 427"/>
                            <a:gd name="T54" fmla="*/ 356 w 427"/>
                            <a:gd name="T55" fmla="*/ 1289 h 427"/>
                            <a:gd name="T56" fmla="*/ 329 w 427"/>
                            <a:gd name="T57" fmla="*/ 1294 h 427"/>
                            <a:gd name="T58" fmla="*/ 305 w 427"/>
                            <a:gd name="T59" fmla="*/ 1309 h 427"/>
                            <a:gd name="T60" fmla="*/ 290 w 427"/>
                            <a:gd name="T61" fmla="*/ 1333 h 427"/>
                            <a:gd name="T62" fmla="*/ 284 w 427"/>
                            <a:gd name="T63" fmla="*/ 1360 h 427"/>
                            <a:gd name="T64" fmla="*/ 290 w 427"/>
                            <a:gd name="T65" fmla="*/ 1386 h 427"/>
                            <a:gd name="T66" fmla="*/ 305 w 427"/>
                            <a:gd name="T67" fmla="*/ 1410 h 427"/>
                            <a:gd name="T68" fmla="*/ 329 w 427"/>
                            <a:gd name="T69" fmla="*/ 1425 h 427"/>
                            <a:gd name="T70" fmla="*/ 356 w 427"/>
                            <a:gd name="T71" fmla="*/ 1431 h 427"/>
                            <a:gd name="T72" fmla="*/ 382 w 427"/>
                            <a:gd name="T73" fmla="*/ 1425 h 427"/>
                            <a:gd name="T74" fmla="*/ 406 w 427"/>
                            <a:gd name="T75" fmla="*/ 1410 h 427"/>
                            <a:gd name="T76" fmla="*/ 421 w 427"/>
                            <a:gd name="T77" fmla="*/ 1386 h 427"/>
                            <a:gd name="T78" fmla="*/ 427 w 427"/>
                            <a:gd name="T79" fmla="*/ 1360 h 42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427" h="427">
                              <a:moveTo>
                                <a:pt x="337" y="229"/>
                              </a:moveTo>
                              <a:lnTo>
                                <a:pt x="329" y="188"/>
                              </a:lnTo>
                              <a:lnTo>
                                <a:pt x="305" y="153"/>
                              </a:lnTo>
                              <a:lnTo>
                                <a:pt x="153" y="0"/>
                              </a:lnTo>
                              <a:lnTo>
                                <a:pt x="107" y="46"/>
                              </a:lnTo>
                              <a:lnTo>
                                <a:pt x="260" y="199"/>
                              </a:lnTo>
                              <a:lnTo>
                                <a:pt x="269" y="213"/>
                              </a:lnTo>
                              <a:lnTo>
                                <a:pt x="272" y="229"/>
                              </a:lnTo>
                              <a:lnTo>
                                <a:pt x="269" y="245"/>
                              </a:lnTo>
                              <a:lnTo>
                                <a:pt x="260" y="260"/>
                              </a:lnTo>
                              <a:lnTo>
                                <a:pt x="245" y="269"/>
                              </a:lnTo>
                              <a:lnTo>
                                <a:pt x="229" y="272"/>
                              </a:lnTo>
                              <a:lnTo>
                                <a:pt x="213" y="269"/>
                              </a:lnTo>
                              <a:lnTo>
                                <a:pt x="199" y="260"/>
                              </a:lnTo>
                              <a:lnTo>
                                <a:pt x="46" y="107"/>
                              </a:lnTo>
                              <a:lnTo>
                                <a:pt x="0" y="153"/>
                              </a:lnTo>
                              <a:lnTo>
                                <a:pt x="153" y="305"/>
                              </a:lnTo>
                              <a:lnTo>
                                <a:pt x="188" y="329"/>
                              </a:lnTo>
                              <a:lnTo>
                                <a:pt x="229" y="337"/>
                              </a:lnTo>
                              <a:lnTo>
                                <a:pt x="270" y="329"/>
                              </a:lnTo>
                              <a:lnTo>
                                <a:pt x="305" y="305"/>
                              </a:lnTo>
                              <a:lnTo>
                                <a:pt x="329" y="270"/>
                              </a:lnTo>
                              <a:lnTo>
                                <a:pt x="337" y="229"/>
                              </a:lnTo>
                              <a:close/>
                              <a:moveTo>
                                <a:pt x="427" y="356"/>
                              </a:moveTo>
                              <a:lnTo>
                                <a:pt x="421" y="329"/>
                              </a:lnTo>
                              <a:lnTo>
                                <a:pt x="406" y="305"/>
                              </a:lnTo>
                              <a:lnTo>
                                <a:pt x="382" y="290"/>
                              </a:lnTo>
                              <a:lnTo>
                                <a:pt x="356" y="285"/>
                              </a:lnTo>
                              <a:lnTo>
                                <a:pt x="329" y="290"/>
                              </a:lnTo>
                              <a:lnTo>
                                <a:pt x="305" y="305"/>
                              </a:lnTo>
                              <a:lnTo>
                                <a:pt x="290" y="329"/>
                              </a:lnTo>
                              <a:lnTo>
                                <a:pt x="284" y="356"/>
                              </a:lnTo>
                              <a:lnTo>
                                <a:pt x="290" y="382"/>
                              </a:lnTo>
                              <a:lnTo>
                                <a:pt x="305" y="406"/>
                              </a:lnTo>
                              <a:lnTo>
                                <a:pt x="329" y="421"/>
                              </a:lnTo>
                              <a:lnTo>
                                <a:pt x="356" y="427"/>
                              </a:lnTo>
                              <a:lnTo>
                                <a:pt x="382" y="421"/>
                              </a:lnTo>
                              <a:lnTo>
                                <a:pt x="406" y="406"/>
                              </a:lnTo>
                              <a:lnTo>
                                <a:pt x="421" y="382"/>
                              </a:lnTo>
                              <a:lnTo>
                                <a:pt x="427" y="356"/>
                              </a:lnTo>
                              <a:close/>
                            </a:path>
                          </a:pathLst>
                        </a:custGeom>
                        <a:solidFill>
                          <a:srgbClr val="F7921E"/>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97040788" name="AutoShape 13"/>
                      <wps:cNvSpPr>
                        <a:spLocks/>
                      </wps:cNvSpPr>
                      <wps:spPr bwMode="auto">
                        <a:xfrm>
                          <a:off x="641" y="1050"/>
                          <a:ext cx="427" cy="381"/>
                        </a:xfrm>
                        <a:custGeom>
                          <a:avLst/>
                          <a:gdLst>
                            <a:gd name="T0" fmla="*/ 142 w 427"/>
                            <a:gd name="T1" fmla="*/ 1360 h 381"/>
                            <a:gd name="T2" fmla="*/ 137 w 427"/>
                            <a:gd name="T3" fmla="*/ 1333 h 381"/>
                            <a:gd name="T4" fmla="*/ 122 w 427"/>
                            <a:gd name="T5" fmla="*/ 1309 h 381"/>
                            <a:gd name="T6" fmla="*/ 98 w 427"/>
                            <a:gd name="T7" fmla="*/ 1294 h 381"/>
                            <a:gd name="T8" fmla="*/ 71 w 427"/>
                            <a:gd name="T9" fmla="*/ 1289 h 381"/>
                            <a:gd name="T10" fmla="*/ 45 w 427"/>
                            <a:gd name="T11" fmla="*/ 1294 h 381"/>
                            <a:gd name="T12" fmla="*/ 21 w 427"/>
                            <a:gd name="T13" fmla="*/ 1309 h 381"/>
                            <a:gd name="T14" fmla="*/ 5 w 427"/>
                            <a:gd name="T15" fmla="*/ 1333 h 381"/>
                            <a:gd name="T16" fmla="*/ 0 w 427"/>
                            <a:gd name="T17" fmla="*/ 1360 h 381"/>
                            <a:gd name="T18" fmla="*/ 5 w 427"/>
                            <a:gd name="T19" fmla="*/ 1386 h 381"/>
                            <a:gd name="T20" fmla="*/ 21 w 427"/>
                            <a:gd name="T21" fmla="*/ 1410 h 381"/>
                            <a:gd name="T22" fmla="*/ 45 w 427"/>
                            <a:gd name="T23" fmla="*/ 1425 h 381"/>
                            <a:gd name="T24" fmla="*/ 71 w 427"/>
                            <a:gd name="T25" fmla="*/ 1431 h 381"/>
                            <a:gd name="T26" fmla="*/ 98 w 427"/>
                            <a:gd name="T27" fmla="*/ 1425 h 381"/>
                            <a:gd name="T28" fmla="*/ 122 w 427"/>
                            <a:gd name="T29" fmla="*/ 1410 h 381"/>
                            <a:gd name="T30" fmla="*/ 137 w 427"/>
                            <a:gd name="T31" fmla="*/ 1386 h 381"/>
                            <a:gd name="T32" fmla="*/ 142 w 427"/>
                            <a:gd name="T33" fmla="*/ 1360 h 381"/>
                            <a:gd name="T34" fmla="*/ 427 w 427"/>
                            <a:gd name="T35" fmla="*/ 1157 h 381"/>
                            <a:gd name="T36" fmla="*/ 381 w 427"/>
                            <a:gd name="T37" fmla="*/ 1111 h 381"/>
                            <a:gd name="T38" fmla="*/ 228 w 427"/>
                            <a:gd name="T39" fmla="*/ 1264 h 381"/>
                            <a:gd name="T40" fmla="*/ 214 w 427"/>
                            <a:gd name="T41" fmla="*/ 1273 h 381"/>
                            <a:gd name="T42" fmla="*/ 198 w 427"/>
                            <a:gd name="T43" fmla="*/ 1276 h 381"/>
                            <a:gd name="T44" fmla="*/ 182 w 427"/>
                            <a:gd name="T45" fmla="*/ 1273 h 381"/>
                            <a:gd name="T46" fmla="*/ 167 w 427"/>
                            <a:gd name="T47" fmla="*/ 1264 h 381"/>
                            <a:gd name="T48" fmla="*/ 158 w 427"/>
                            <a:gd name="T49" fmla="*/ 1249 h 381"/>
                            <a:gd name="T50" fmla="*/ 155 w 427"/>
                            <a:gd name="T51" fmla="*/ 1233 h 381"/>
                            <a:gd name="T52" fmla="*/ 158 w 427"/>
                            <a:gd name="T53" fmla="*/ 1217 h 381"/>
                            <a:gd name="T54" fmla="*/ 167 w 427"/>
                            <a:gd name="T55" fmla="*/ 1203 h 381"/>
                            <a:gd name="T56" fmla="*/ 274 w 427"/>
                            <a:gd name="T57" fmla="*/ 1096 h 381"/>
                            <a:gd name="T58" fmla="*/ 228 w 427"/>
                            <a:gd name="T59" fmla="*/ 1050 h 381"/>
                            <a:gd name="T60" fmla="*/ 122 w 427"/>
                            <a:gd name="T61" fmla="*/ 1157 h 381"/>
                            <a:gd name="T62" fmla="*/ 98 w 427"/>
                            <a:gd name="T63" fmla="*/ 1192 h 381"/>
                            <a:gd name="T64" fmla="*/ 90 w 427"/>
                            <a:gd name="T65" fmla="*/ 1233 h 381"/>
                            <a:gd name="T66" fmla="*/ 98 w 427"/>
                            <a:gd name="T67" fmla="*/ 1274 h 381"/>
                            <a:gd name="T68" fmla="*/ 122 w 427"/>
                            <a:gd name="T69" fmla="*/ 1309 h 381"/>
                            <a:gd name="T70" fmla="*/ 157 w 427"/>
                            <a:gd name="T71" fmla="*/ 1333 h 381"/>
                            <a:gd name="T72" fmla="*/ 198 w 427"/>
                            <a:gd name="T73" fmla="*/ 1341 h 381"/>
                            <a:gd name="T74" fmla="*/ 238 w 427"/>
                            <a:gd name="T75" fmla="*/ 1333 h 381"/>
                            <a:gd name="T76" fmla="*/ 274 w 427"/>
                            <a:gd name="T77" fmla="*/ 1309 h 381"/>
                            <a:gd name="T78" fmla="*/ 427 w 427"/>
                            <a:gd name="T79" fmla="*/ 1157 h 38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427" h="381">
                              <a:moveTo>
                                <a:pt x="142" y="310"/>
                              </a:moveTo>
                              <a:lnTo>
                                <a:pt x="137" y="283"/>
                              </a:lnTo>
                              <a:lnTo>
                                <a:pt x="122" y="259"/>
                              </a:lnTo>
                              <a:lnTo>
                                <a:pt x="98" y="244"/>
                              </a:lnTo>
                              <a:lnTo>
                                <a:pt x="71" y="239"/>
                              </a:lnTo>
                              <a:lnTo>
                                <a:pt x="45" y="244"/>
                              </a:lnTo>
                              <a:lnTo>
                                <a:pt x="21" y="259"/>
                              </a:lnTo>
                              <a:lnTo>
                                <a:pt x="5" y="283"/>
                              </a:lnTo>
                              <a:lnTo>
                                <a:pt x="0" y="310"/>
                              </a:lnTo>
                              <a:lnTo>
                                <a:pt x="5" y="336"/>
                              </a:lnTo>
                              <a:lnTo>
                                <a:pt x="21" y="360"/>
                              </a:lnTo>
                              <a:lnTo>
                                <a:pt x="45" y="375"/>
                              </a:lnTo>
                              <a:lnTo>
                                <a:pt x="71" y="381"/>
                              </a:lnTo>
                              <a:lnTo>
                                <a:pt x="98" y="375"/>
                              </a:lnTo>
                              <a:lnTo>
                                <a:pt x="122" y="360"/>
                              </a:lnTo>
                              <a:lnTo>
                                <a:pt x="137" y="336"/>
                              </a:lnTo>
                              <a:lnTo>
                                <a:pt x="142" y="310"/>
                              </a:lnTo>
                              <a:close/>
                              <a:moveTo>
                                <a:pt x="427" y="107"/>
                              </a:moveTo>
                              <a:lnTo>
                                <a:pt x="381" y="61"/>
                              </a:lnTo>
                              <a:lnTo>
                                <a:pt x="228" y="214"/>
                              </a:lnTo>
                              <a:lnTo>
                                <a:pt x="214" y="223"/>
                              </a:lnTo>
                              <a:lnTo>
                                <a:pt x="198" y="226"/>
                              </a:lnTo>
                              <a:lnTo>
                                <a:pt x="182" y="223"/>
                              </a:lnTo>
                              <a:lnTo>
                                <a:pt x="167" y="214"/>
                              </a:lnTo>
                              <a:lnTo>
                                <a:pt x="158" y="199"/>
                              </a:lnTo>
                              <a:lnTo>
                                <a:pt x="155" y="183"/>
                              </a:lnTo>
                              <a:lnTo>
                                <a:pt x="158" y="167"/>
                              </a:lnTo>
                              <a:lnTo>
                                <a:pt x="167" y="153"/>
                              </a:lnTo>
                              <a:lnTo>
                                <a:pt x="274" y="46"/>
                              </a:lnTo>
                              <a:lnTo>
                                <a:pt x="228" y="0"/>
                              </a:lnTo>
                              <a:lnTo>
                                <a:pt x="122" y="107"/>
                              </a:lnTo>
                              <a:lnTo>
                                <a:pt x="98" y="142"/>
                              </a:lnTo>
                              <a:lnTo>
                                <a:pt x="90" y="183"/>
                              </a:lnTo>
                              <a:lnTo>
                                <a:pt x="98" y="224"/>
                              </a:lnTo>
                              <a:lnTo>
                                <a:pt x="122" y="259"/>
                              </a:lnTo>
                              <a:lnTo>
                                <a:pt x="157" y="283"/>
                              </a:lnTo>
                              <a:lnTo>
                                <a:pt x="198" y="291"/>
                              </a:lnTo>
                              <a:lnTo>
                                <a:pt x="238" y="283"/>
                              </a:lnTo>
                              <a:lnTo>
                                <a:pt x="274" y="259"/>
                              </a:lnTo>
                              <a:lnTo>
                                <a:pt x="427" y="107"/>
                              </a:lnTo>
                              <a:close/>
                            </a:path>
                          </a:pathLst>
                        </a:custGeom>
                        <a:solidFill>
                          <a:srgbClr val="62BB46"/>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06813206" name="AutoShape 12"/>
                      <wps:cNvSpPr>
                        <a:spLocks/>
                      </wps:cNvSpPr>
                      <wps:spPr bwMode="auto">
                        <a:xfrm>
                          <a:off x="513" y="942"/>
                          <a:ext cx="466" cy="216"/>
                        </a:xfrm>
                        <a:custGeom>
                          <a:avLst/>
                          <a:gdLst>
                            <a:gd name="T0" fmla="*/ 142 w 466"/>
                            <a:gd name="T1" fmla="*/ 1050 h 216"/>
                            <a:gd name="T2" fmla="*/ 136 w 466"/>
                            <a:gd name="T3" fmla="*/ 1022 h 216"/>
                            <a:gd name="T4" fmla="*/ 121 w 466"/>
                            <a:gd name="T5" fmla="*/ 1000 h 216"/>
                            <a:gd name="T6" fmla="*/ 99 w 466"/>
                            <a:gd name="T7" fmla="*/ 985 h 216"/>
                            <a:gd name="T8" fmla="*/ 71 w 466"/>
                            <a:gd name="T9" fmla="*/ 979 h 216"/>
                            <a:gd name="T10" fmla="*/ 43 w 466"/>
                            <a:gd name="T11" fmla="*/ 985 h 216"/>
                            <a:gd name="T12" fmla="*/ 21 w 466"/>
                            <a:gd name="T13" fmla="*/ 1000 h 216"/>
                            <a:gd name="T14" fmla="*/ 6 w 466"/>
                            <a:gd name="T15" fmla="*/ 1022 h 216"/>
                            <a:gd name="T16" fmla="*/ 0 w 466"/>
                            <a:gd name="T17" fmla="*/ 1050 h 216"/>
                            <a:gd name="T18" fmla="*/ 6 w 466"/>
                            <a:gd name="T19" fmla="*/ 1078 h 216"/>
                            <a:gd name="T20" fmla="*/ 21 w 466"/>
                            <a:gd name="T21" fmla="*/ 1100 h 216"/>
                            <a:gd name="T22" fmla="*/ 43 w 466"/>
                            <a:gd name="T23" fmla="*/ 1115 h 216"/>
                            <a:gd name="T24" fmla="*/ 71 w 466"/>
                            <a:gd name="T25" fmla="*/ 1121 h 216"/>
                            <a:gd name="T26" fmla="*/ 99 w 466"/>
                            <a:gd name="T27" fmla="*/ 1115 h 216"/>
                            <a:gd name="T28" fmla="*/ 121 w 466"/>
                            <a:gd name="T29" fmla="*/ 1100 h 216"/>
                            <a:gd name="T30" fmla="*/ 136 w 466"/>
                            <a:gd name="T31" fmla="*/ 1078 h 216"/>
                            <a:gd name="T32" fmla="*/ 142 w 466"/>
                            <a:gd name="T33" fmla="*/ 1050 h 216"/>
                            <a:gd name="T34" fmla="*/ 466 w 466"/>
                            <a:gd name="T35" fmla="*/ 942 h 216"/>
                            <a:gd name="T36" fmla="*/ 250 w 466"/>
                            <a:gd name="T37" fmla="*/ 942 h 216"/>
                            <a:gd name="T38" fmla="*/ 208 w 466"/>
                            <a:gd name="T39" fmla="*/ 951 h 216"/>
                            <a:gd name="T40" fmla="*/ 174 w 466"/>
                            <a:gd name="T41" fmla="*/ 974 h 216"/>
                            <a:gd name="T42" fmla="*/ 151 w 466"/>
                            <a:gd name="T43" fmla="*/ 1008 h 216"/>
                            <a:gd name="T44" fmla="*/ 142 w 466"/>
                            <a:gd name="T45" fmla="*/ 1050 h 216"/>
                            <a:gd name="T46" fmla="*/ 151 w 466"/>
                            <a:gd name="T47" fmla="*/ 1092 h 216"/>
                            <a:gd name="T48" fmla="*/ 174 w 466"/>
                            <a:gd name="T49" fmla="*/ 1126 h 216"/>
                            <a:gd name="T50" fmla="*/ 208 w 466"/>
                            <a:gd name="T51" fmla="*/ 1149 h 216"/>
                            <a:gd name="T52" fmla="*/ 250 w 466"/>
                            <a:gd name="T53" fmla="*/ 1158 h 216"/>
                            <a:gd name="T54" fmla="*/ 466 w 466"/>
                            <a:gd name="T55" fmla="*/ 1158 h 216"/>
                            <a:gd name="T56" fmla="*/ 466 w 466"/>
                            <a:gd name="T57" fmla="*/ 1093 h 216"/>
                            <a:gd name="T58" fmla="*/ 250 w 466"/>
                            <a:gd name="T59" fmla="*/ 1093 h 216"/>
                            <a:gd name="T60" fmla="*/ 233 w 466"/>
                            <a:gd name="T61" fmla="*/ 1090 h 216"/>
                            <a:gd name="T62" fmla="*/ 219 w 466"/>
                            <a:gd name="T63" fmla="*/ 1080 h 216"/>
                            <a:gd name="T64" fmla="*/ 210 w 466"/>
                            <a:gd name="T65" fmla="*/ 1067 h 216"/>
                            <a:gd name="T66" fmla="*/ 207 w 466"/>
                            <a:gd name="T67" fmla="*/ 1050 h 216"/>
                            <a:gd name="T68" fmla="*/ 210 w 466"/>
                            <a:gd name="T69" fmla="*/ 1033 h 216"/>
                            <a:gd name="T70" fmla="*/ 219 w 466"/>
                            <a:gd name="T71" fmla="*/ 1019 h 216"/>
                            <a:gd name="T72" fmla="*/ 233 w 466"/>
                            <a:gd name="T73" fmla="*/ 1010 h 216"/>
                            <a:gd name="T74" fmla="*/ 250 w 466"/>
                            <a:gd name="T75" fmla="*/ 1007 h 216"/>
                            <a:gd name="T76" fmla="*/ 466 w 466"/>
                            <a:gd name="T77" fmla="*/ 1007 h 216"/>
                            <a:gd name="T78" fmla="*/ 466 w 466"/>
                            <a:gd name="T79" fmla="*/ 942 h 21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466" h="216">
                              <a:moveTo>
                                <a:pt x="142" y="108"/>
                              </a:moveTo>
                              <a:lnTo>
                                <a:pt x="136" y="80"/>
                              </a:lnTo>
                              <a:lnTo>
                                <a:pt x="121" y="58"/>
                              </a:lnTo>
                              <a:lnTo>
                                <a:pt x="99" y="43"/>
                              </a:lnTo>
                              <a:lnTo>
                                <a:pt x="71" y="37"/>
                              </a:lnTo>
                              <a:lnTo>
                                <a:pt x="43" y="43"/>
                              </a:lnTo>
                              <a:lnTo>
                                <a:pt x="21" y="58"/>
                              </a:lnTo>
                              <a:lnTo>
                                <a:pt x="6" y="80"/>
                              </a:lnTo>
                              <a:lnTo>
                                <a:pt x="0" y="108"/>
                              </a:lnTo>
                              <a:lnTo>
                                <a:pt x="6" y="136"/>
                              </a:lnTo>
                              <a:lnTo>
                                <a:pt x="21" y="158"/>
                              </a:lnTo>
                              <a:lnTo>
                                <a:pt x="43" y="173"/>
                              </a:lnTo>
                              <a:lnTo>
                                <a:pt x="71" y="179"/>
                              </a:lnTo>
                              <a:lnTo>
                                <a:pt x="99" y="173"/>
                              </a:lnTo>
                              <a:lnTo>
                                <a:pt x="121" y="158"/>
                              </a:lnTo>
                              <a:lnTo>
                                <a:pt x="136" y="136"/>
                              </a:lnTo>
                              <a:lnTo>
                                <a:pt x="142" y="108"/>
                              </a:lnTo>
                              <a:close/>
                              <a:moveTo>
                                <a:pt x="466" y="0"/>
                              </a:moveTo>
                              <a:lnTo>
                                <a:pt x="250" y="0"/>
                              </a:lnTo>
                              <a:lnTo>
                                <a:pt x="208" y="9"/>
                              </a:lnTo>
                              <a:lnTo>
                                <a:pt x="174" y="32"/>
                              </a:lnTo>
                              <a:lnTo>
                                <a:pt x="151" y="66"/>
                              </a:lnTo>
                              <a:lnTo>
                                <a:pt x="142" y="108"/>
                              </a:lnTo>
                              <a:lnTo>
                                <a:pt x="151" y="150"/>
                              </a:lnTo>
                              <a:lnTo>
                                <a:pt x="174" y="184"/>
                              </a:lnTo>
                              <a:lnTo>
                                <a:pt x="208" y="207"/>
                              </a:lnTo>
                              <a:lnTo>
                                <a:pt x="250" y="216"/>
                              </a:lnTo>
                              <a:lnTo>
                                <a:pt x="466" y="216"/>
                              </a:lnTo>
                              <a:lnTo>
                                <a:pt x="466" y="151"/>
                              </a:lnTo>
                              <a:lnTo>
                                <a:pt x="250" y="151"/>
                              </a:lnTo>
                              <a:lnTo>
                                <a:pt x="233" y="148"/>
                              </a:lnTo>
                              <a:lnTo>
                                <a:pt x="219" y="138"/>
                              </a:lnTo>
                              <a:lnTo>
                                <a:pt x="210" y="125"/>
                              </a:lnTo>
                              <a:lnTo>
                                <a:pt x="207" y="108"/>
                              </a:lnTo>
                              <a:lnTo>
                                <a:pt x="210" y="91"/>
                              </a:lnTo>
                              <a:lnTo>
                                <a:pt x="219" y="77"/>
                              </a:lnTo>
                              <a:lnTo>
                                <a:pt x="233" y="68"/>
                              </a:lnTo>
                              <a:lnTo>
                                <a:pt x="250" y="65"/>
                              </a:lnTo>
                              <a:lnTo>
                                <a:pt x="466" y="65"/>
                              </a:lnTo>
                              <a:lnTo>
                                <a:pt x="466" y="0"/>
                              </a:lnTo>
                              <a:close/>
                            </a:path>
                          </a:pathLst>
                        </a:custGeom>
                        <a:solidFill>
                          <a:srgbClr val="768D9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531975189" name="Freeform 11"/>
                      <wps:cNvSpPr>
                        <a:spLocks/>
                      </wps:cNvSpPr>
                      <wps:spPr bwMode="auto">
                        <a:xfrm>
                          <a:off x="1388" y="978"/>
                          <a:ext cx="143" cy="143"/>
                        </a:xfrm>
                        <a:custGeom>
                          <a:avLst/>
                          <a:gdLst>
                            <a:gd name="T0" fmla="*/ 71 w 143"/>
                            <a:gd name="T1" fmla="*/ 979 h 143"/>
                            <a:gd name="T2" fmla="*/ 43 w 143"/>
                            <a:gd name="T3" fmla="*/ 985 h 143"/>
                            <a:gd name="T4" fmla="*/ 21 w 143"/>
                            <a:gd name="T5" fmla="*/ 1000 h 143"/>
                            <a:gd name="T6" fmla="*/ 5 w 143"/>
                            <a:gd name="T7" fmla="*/ 1022 h 143"/>
                            <a:gd name="T8" fmla="*/ 0 w 143"/>
                            <a:gd name="T9" fmla="*/ 1050 h 143"/>
                            <a:gd name="T10" fmla="*/ 5 w 143"/>
                            <a:gd name="T11" fmla="*/ 1078 h 143"/>
                            <a:gd name="T12" fmla="*/ 21 w 143"/>
                            <a:gd name="T13" fmla="*/ 1100 h 143"/>
                            <a:gd name="T14" fmla="*/ 43 w 143"/>
                            <a:gd name="T15" fmla="*/ 1115 h 143"/>
                            <a:gd name="T16" fmla="*/ 71 w 143"/>
                            <a:gd name="T17" fmla="*/ 1121 h 143"/>
                            <a:gd name="T18" fmla="*/ 98 w 143"/>
                            <a:gd name="T19" fmla="*/ 1115 h 143"/>
                            <a:gd name="T20" fmla="*/ 121 w 143"/>
                            <a:gd name="T21" fmla="*/ 1100 h 143"/>
                            <a:gd name="T22" fmla="*/ 136 w 143"/>
                            <a:gd name="T23" fmla="*/ 1078 h 143"/>
                            <a:gd name="T24" fmla="*/ 142 w 143"/>
                            <a:gd name="T25" fmla="*/ 1050 h 143"/>
                            <a:gd name="T26" fmla="*/ 136 w 143"/>
                            <a:gd name="T27" fmla="*/ 1022 h 143"/>
                            <a:gd name="T28" fmla="*/ 121 w 143"/>
                            <a:gd name="T29" fmla="*/ 1000 h 143"/>
                            <a:gd name="T30" fmla="*/ 98 w 143"/>
                            <a:gd name="T31" fmla="*/ 985 h 143"/>
                            <a:gd name="T32" fmla="*/ 71 w 143"/>
                            <a:gd name="T33" fmla="*/ 979 h 14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43" h="143">
                              <a:moveTo>
                                <a:pt x="71" y="0"/>
                              </a:moveTo>
                              <a:lnTo>
                                <a:pt x="43" y="6"/>
                              </a:lnTo>
                              <a:lnTo>
                                <a:pt x="21" y="21"/>
                              </a:lnTo>
                              <a:lnTo>
                                <a:pt x="5" y="43"/>
                              </a:lnTo>
                              <a:lnTo>
                                <a:pt x="0" y="71"/>
                              </a:lnTo>
                              <a:lnTo>
                                <a:pt x="5" y="99"/>
                              </a:lnTo>
                              <a:lnTo>
                                <a:pt x="21" y="121"/>
                              </a:lnTo>
                              <a:lnTo>
                                <a:pt x="43" y="136"/>
                              </a:lnTo>
                              <a:lnTo>
                                <a:pt x="71" y="142"/>
                              </a:lnTo>
                              <a:lnTo>
                                <a:pt x="98" y="136"/>
                              </a:lnTo>
                              <a:lnTo>
                                <a:pt x="121" y="121"/>
                              </a:lnTo>
                              <a:lnTo>
                                <a:pt x="136" y="99"/>
                              </a:lnTo>
                              <a:lnTo>
                                <a:pt x="142" y="71"/>
                              </a:lnTo>
                              <a:lnTo>
                                <a:pt x="136" y="43"/>
                              </a:lnTo>
                              <a:lnTo>
                                <a:pt x="121" y="21"/>
                              </a:lnTo>
                              <a:lnTo>
                                <a:pt x="98" y="6"/>
                              </a:lnTo>
                              <a:lnTo>
                                <a:pt x="71" y="0"/>
                              </a:lnTo>
                              <a:close/>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90593168" name="Freeform 10"/>
                      <wps:cNvSpPr>
                        <a:spLocks/>
                      </wps:cNvSpPr>
                      <wps:spPr bwMode="auto">
                        <a:xfrm>
                          <a:off x="950" y="1416"/>
                          <a:ext cx="143" cy="143"/>
                        </a:xfrm>
                        <a:custGeom>
                          <a:avLst/>
                          <a:gdLst>
                            <a:gd name="T0" fmla="*/ 71 w 143"/>
                            <a:gd name="T1" fmla="*/ 1417 h 143"/>
                            <a:gd name="T2" fmla="*/ 43 w 143"/>
                            <a:gd name="T3" fmla="*/ 1422 h 143"/>
                            <a:gd name="T4" fmla="*/ 21 w 143"/>
                            <a:gd name="T5" fmla="*/ 1438 h 143"/>
                            <a:gd name="T6" fmla="*/ 5 w 143"/>
                            <a:gd name="T7" fmla="*/ 1460 h 143"/>
                            <a:gd name="T8" fmla="*/ 0 w 143"/>
                            <a:gd name="T9" fmla="*/ 1488 h 143"/>
                            <a:gd name="T10" fmla="*/ 5 w 143"/>
                            <a:gd name="T11" fmla="*/ 1515 h 143"/>
                            <a:gd name="T12" fmla="*/ 21 w 143"/>
                            <a:gd name="T13" fmla="*/ 1538 h 143"/>
                            <a:gd name="T14" fmla="*/ 43 w 143"/>
                            <a:gd name="T15" fmla="*/ 1553 h 143"/>
                            <a:gd name="T16" fmla="*/ 71 w 143"/>
                            <a:gd name="T17" fmla="*/ 1559 h 143"/>
                            <a:gd name="T18" fmla="*/ 99 w 143"/>
                            <a:gd name="T19" fmla="*/ 1553 h 143"/>
                            <a:gd name="T20" fmla="*/ 121 w 143"/>
                            <a:gd name="T21" fmla="*/ 1538 h 143"/>
                            <a:gd name="T22" fmla="*/ 136 w 143"/>
                            <a:gd name="T23" fmla="*/ 1515 h 143"/>
                            <a:gd name="T24" fmla="*/ 142 w 143"/>
                            <a:gd name="T25" fmla="*/ 1488 h 143"/>
                            <a:gd name="T26" fmla="*/ 136 w 143"/>
                            <a:gd name="T27" fmla="*/ 1460 h 143"/>
                            <a:gd name="T28" fmla="*/ 121 w 143"/>
                            <a:gd name="T29" fmla="*/ 1438 h 143"/>
                            <a:gd name="T30" fmla="*/ 99 w 143"/>
                            <a:gd name="T31" fmla="*/ 1422 h 143"/>
                            <a:gd name="T32" fmla="*/ 71 w 143"/>
                            <a:gd name="T33" fmla="*/ 1417 h 14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43" h="143">
                              <a:moveTo>
                                <a:pt x="71" y="0"/>
                              </a:moveTo>
                              <a:lnTo>
                                <a:pt x="43" y="5"/>
                              </a:lnTo>
                              <a:lnTo>
                                <a:pt x="21" y="21"/>
                              </a:lnTo>
                              <a:lnTo>
                                <a:pt x="5" y="43"/>
                              </a:lnTo>
                              <a:lnTo>
                                <a:pt x="0" y="71"/>
                              </a:lnTo>
                              <a:lnTo>
                                <a:pt x="5" y="98"/>
                              </a:lnTo>
                              <a:lnTo>
                                <a:pt x="21" y="121"/>
                              </a:lnTo>
                              <a:lnTo>
                                <a:pt x="43" y="136"/>
                              </a:lnTo>
                              <a:lnTo>
                                <a:pt x="71" y="142"/>
                              </a:lnTo>
                              <a:lnTo>
                                <a:pt x="99" y="136"/>
                              </a:lnTo>
                              <a:lnTo>
                                <a:pt x="121" y="121"/>
                              </a:lnTo>
                              <a:lnTo>
                                <a:pt x="136" y="98"/>
                              </a:lnTo>
                              <a:lnTo>
                                <a:pt x="142" y="71"/>
                              </a:lnTo>
                              <a:lnTo>
                                <a:pt x="136" y="43"/>
                              </a:lnTo>
                              <a:lnTo>
                                <a:pt x="121" y="21"/>
                              </a:lnTo>
                              <a:lnTo>
                                <a:pt x="99" y="5"/>
                              </a:lnTo>
                              <a:lnTo>
                                <a:pt x="71" y="0"/>
                              </a:lnTo>
                              <a:close/>
                            </a:path>
                          </a:pathLst>
                        </a:custGeom>
                        <a:solidFill>
                          <a:srgbClr val="412D8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268489747" name="AutoShape 9"/>
                      <wps:cNvSpPr>
                        <a:spLocks/>
                      </wps:cNvSpPr>
                      <wps:spPr bwMode="auto">
                        <a:xfrm>
                          <a:off x="914" y="541"/>
                          <a:ext cx="216" cy="466"/>
                        </a:xfrm>
                        <a:custGeom>
                          <a:avLst/>
                          <a:gdLst>
                            <a:gd name="T0" fmla="*/ 179 w 216"/>
                            <a:gd name="T1" fmla="*/ 612 h 466"/>
                            <a:gd name="T2" fmla="*/ 173 w 216"/>
                            <a:gd name="T3" fmla="*/ 584 h 466"/>
                            <a:gd name="T4" fmla="*/ 158 w 216"/>
                            <a:gd name="T5" fmla="*/ 562 h 466"/>
                            <a:gd name="T6" fmla="*/ 136 w 216"/>
                            <a:gd name="T7" fmla="*/ 547 h 466"/>
                            <a:gd name="T8" fmla="*/ 108 w 216"/>
                            <a:gd name="T9" fmla="*/ 541 h 466"/>
                            <a:gd name="T10" fmla="*/ 80 w 216"/>
                            <a:gd name="T11" fmla="*/ 547 h 466"/>
                            <a:gd name="T12" fmla="*/ 58 w 216"/>
                            <a:gd name="T13" fmla="*/ 562 h 466"/>
                            <a:gd name="T14" fmla="*/ 42 w 216"/>
                            <a:gd name="T15" fmla="*/ 584 h 466"/>
                            <a:gd name="T16" fmla="*/ 37 w 216"/>
                            <a:gd name="T17" fmla="*/ 612 h 466"/>
                            <a:gd name="T18" fmla="*/ 42 w 216"/>
                            <a:gd name="T19" fmla="*/ 640 h 466"/>
                            <a:gd name="T20" fmla="*/ 58 w 216"/>
                            <a:gd name="T21" fmla="*/ 662 h 466"/>
                            <a:gd name="T22" fmla="*/ 80 w 216"/>
                            <a:gd name="T23" fmla="*/ 678 h 466"/>
                            <a:gd name="T24" fmla="*/ 108 w 216"/>
                            <a:gd name="T25" fmla="*/ 683 h 466"/>
                            <a:gd name="T26" fmla="*/ 136 w 216"/>
                            <a:gd name="T27" fmla="*/ 678 h 466"/>
                            <a:gd name="T28" fmla="*/ 158 w 216"/>
                            <a:gd name="T29" fmla="*/ 662 h 466"/>
                            <a:gd name="T30" fmla="*/ 173 w 216"/>
                            <a:gd name="T31" fmla="*/ 640 h 466"/>
                            <a:gd name="T32" fmla="*/ 179 w 216"/>
                            <a:gd name="T33" fmla="*/ 612 h 466"/>
                            <a:gd name="T34" fmla="*/ 216 w 216"/>
                            <a:gd name="T35" fmla="*/ 791 h 466"/>
                            <a:gd name="T36" fmla="*/ 207 w 216"/>
                            <a:gd name="T37" fmla="*/ 749 h 466"/>
                            <a:gd name="T38" fmla="*/ 184 w 216"/>
                            <a:gd name="T39" fmla="*/ 715 h 466"/>
                            <a:gd name="T40" fmla="*/ 150 w 216"/>
                            <a:gd name="T41" fmla="*/ 692 h 466"/>
                            <a:gd name="T42" fmla="*/ 108 w 216"/>
                            <a:gd name="T43" fmla="*/ 683 h 466"/>
                            <a:gd name="T44" fmla="*/ 66 w 216"/>
                            <a:gd name="T45" fmla="*/ 692 h 466"/>
                            <a:gd name="T46" fmla="*/ 32 w 216"/>
                            <a:gd name="T47" fmla="*/ 715 h 466"/>
                            <a:gd name="T48" fmla="*/ 9 w 216"/>
                            <a:gd name="T49" fmla="*/ 749 h 466"/>
                            <a:gd name="T50" fmla="*/ 0 w 216"/>
                            <a:gd name="T51" fmla="*/ 791 h 466"/>
                            <a:gd name="T52" fmla="*/ 0 w 216"/>
                            <a:gd name="T53" fmla="*/ 1007 h 466"/>
                            <a:gd name="T54" fmla="*/ 65 w 216"/>
                            <a:gd name="T55" fmla="*/ 1007 h 466"/>
                            <a:gd name="T56" fmla="*/ 65 w 216"/>
                            <a:gd name="T57" fmla="*/ 791 h 466"/>
                            <a:gd name="T58" fmla="*/ 68 w 216"/>
                            <a:gd name="T59" fmla="*/ 774 h 466"/>
                            <a:gd name="T60" fmla="*/ 77 w 216"/>
                            <a:gd name="T61" fmla="*/ 761 h 466"/>
                            <a:gd name="T62" fmla="*/ 91 w 216"/>
                            <a:gd name="T63" fmla="*/ 751 h 466"/>
                            <a:gd name="T64" fmla="*/ 108 w 216"/>
                            <a:gd name="T65" fmla="*/ 748 h 466"/>
                            <a:gd name="T66" fmla="*/ 125 w 216"/>
                            <a:gd name="T67" fmla="*/ 751 h 466"/>
                            <a:gd name="T68" fmla="*/ 138 w 216"/>
                            <a:gd name="T69" fmla="*/ 761 h 466"/>
                            <a:gd name="T70" fmla="*/ 148 w 216"/>
                            <a:gd name="T71" fmla="*/ 774 h 466"/>
                            <a:gd name="T72" fmla="*/ 151 w 216"/>
                            <a:gd name="T73" fmla="*/ 791 h 466"/>
                            <a:gd name="T74" fmla="*/ 151 w 216"/>
                            <a:gd name="T75" fmla="*/ 942 h 466"/>
                            <a:gd name="T76" fmla="*/ 216 w 216"/>
                            <a:gd name="T77" fmla="*/ 942 h 466"/>
                            <a:gd name="T78" fmla="*/ 216 w 216"/>
                            <a:gd name="T79" fmla="*/ 791 h 46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216" h="466">
                              <a:moveTo>
                                <a:pt x="179" y="71"/>
                              </a:moveTo>
                              <a:lnTo>
                                <a:pt x="173" y="43"/>
                              </a:lnTo>
                              <a:lnTo>
                                <a:pt x="158" y="21"/>
                              </a:lnTo>
                              <a:lnTo>
                                <a:pt x="136" y="6"/>
                              </a:lnTo>
                              <a:lnTo>
                                <a:pt x="108" y="0"/>
                              </a:lnTo>
                              <a:lnTo>
                                <a:pt x="80" y="6"/>
                              </a:lnTo>
                              <a:lnTo>
                                <a:pt x="58" y="21"/>
                              </a:lnTo>
                              <a:lnTo>
                                <a:pt x="42" y="43"/>
                              </a:lnTo>
                              <a:lnTo>
                                <a:pt x="37" y="71"/>
                              </a:lnTo>
                              <a:lnTo>
                                <a:pt x="42" y="99"/>
                              </a:lnTo>
                              <a:lnTo>
                                <a:pt x="58" y="121"/>
                              </a:lnTo>
                              <a:lnTo>
                                <a:pt x="80" y="137"/>
                              </a:lnTo>
                              <a:lnTo>
                                <a:pt x="108" y="142"/>
                              </a:lnTo>
                              <a:lnTo>
                                <a:pt x="136" y="137"/>
                              </a:lnTo>
                              <a:lnTo>
                                <a:pt x="158" y="121"/>
                              </a:lnTo>
                              <a:lnTo>
                                <a:pt x="173" y="99"/>
                              </a:lnTo>
                              <a:lnTo>
                                <a:pt x="179" y="71"/>
                              </a:lnTo>
                              <a:close/>
                              <a:moveTo>
                                <a:pt x="216" y="250"/>
                              </a:moveTo>
                              <a:lnTo>
                                <a:pt x="207" y="208"/>
                              </a:lnTo>
                              <a:lnTo>
                                <a:pt x="184" y="174"/>
                              </a:lnTo>
                              <a:lnTo>
                                <a:pt x="150" y="151"/>
                              </a:lnTo>
                              <a:lnTo>
                                <a:pt x="108" y="142"/>
                              </a:lnTo>
                              <a:lnTo>
                                <a:pt x="66" y="151"/>
                              </a:lnTo>
                              <a:lnTo>
                                <a:pt x="32" y="174"/>
                              </a:lnTo>
                              <a:lnTo>
                                <a:pt x="9" y="208"/>
                              </a:lnTo>
                              <a:lnTo>
                                <a:pt x="0" y="250"/>
                              </a:lnTo>
                              <a:lnTo>
                                <a:pt x="0" y="466"/>
                              </a:lnTo>
                              <a:lnTo>
                                <a:pt x="65" y="466"/>
                              </a:lnTo>
                              <a:lnTo>
                                <a:pt x="65" y="250"/>
                              </a:lnTo>
                              <a:lnTo>
                                <a:pt x="68" y="233"/>
                              </a:lnTo>
                              <a:lnTo>
                                <a:pt x="77" y="220"/>
                              </a:lnTo>
                              <a:lnTo>
                                <a:pt x="91" y="210"/>
                              </a:lnTo>
                              <a:lnTo>
                                <a:pt x="108" y="207"/>
                              </a:lnTo>
                              <a:lnTo>
                                <a:pt x="125" y="210"/>
                              </a:lnTo>
                              <a:lnTo>
                                <a:pt x="138" y="220"/>
                              </a:lnTo>
                              <a:lnTo>
                                <a:pt x="148" y="233"/>
                              </a:lnTo>
                              <a:lnTo>
                                <a:pt x="151" y="250"/>
                              </a:lnTo>
                              <a:lnTo>
                                <a:pt x="151" y="401"/>
                              </a:lnTo>
                              <a:lnTo>
                                <a:pt x="216" y="401"/>
                              </a:lnTo>
                              <a:lnTo>
                                <a:pt x="216" y="250"/>
                              </a:lnTo>
                              <a:close/>
                            </a:path>
                          </a:pathLst>
                        </a:custGeom>
                        <a:solidFill>
                          <a:srgbClr val="0072BC"/>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691799089" name="Freeform 8"/>
                      <wps:cNvSpPr>
                        <a:spLocks/>
                      </wps:cNvSpPr>
                      <wps:spPr bwMode="auto">
                        <a:xfrm>
                          <a:off x="1065" y="942"/>
                          <a:ext cx="324" cy="216"/>
                        </a:xfrm>
                        <a:custGeom>
                          <a:avLst/>
                          <a:gdLst>
                            <a:gd name="T0" fmla="*/ 216 w 324"/>
                            <a:gd name="T1" fmla="*/ 942 h 216"/>
                            <a:gd name="T2" fmla="*/ 0 w 324"/>
                            <a:gd name="T3" fmla="*/ 942 h 216"/>
                            <a:gd name="T4" fmla="*/ 0 w 324"/>
                            <a:gd name="T5" fmla="*/ 1007 h 216"/>
                            <a:gd name="T6" fmla="*/ 216 w 324"/>
                            <a:gd name="T7" fmla="*/ 1007 h 216"/>
                            <a:gd name="T8" fmla="*/ 233 w 324"/>
                            <a:gd name="T9" fmla="*/ 1010 h 216"/>
                            <a:gd name="T10" fmla="*/ 246 w 324"/>
                            <a:gd name="T11" fmla="*/ 1019 h 216"/>
                            <a:gd name="T12" fmla="*/ 256 w 324"/>
                            <a:gd name="T13" fmla="*/ 1033 h 216"/>
                            <a:gd name="T14" fmla="*/ 259 w 324"/>
                            <a:gd name="T15" fmla="*/ 1050 h 216"/>
                            <a:gd name="T16" fmla="*/ 256 w 324"/>
                            <a:gd name="T17" fmla="*/ 1067 h 216"/>
                            <a:gd name="T18" fmla="*/ 246 w 324"/>
                            <a:gd name="T19" fmla="*/ 1080 h 216"/>
                            <a:gd name="T20" fmla="*/ 233 w 324"/>
                            <a:gd name="T21" fmla="*/ 1090 h 216"/>
                            <a:gd name="T22" fmla="*/ 216 w 324"/>
                            <a:gd name="T23" fmla="*/ 1093 h 216"/>
                            <a:gd name="T24" fmla="*/ 0 w 324"/>
                            <a:gd name="T25" fmla="*/ 1093 h 216"/>
                            <a:gd name="T26" fmla="*/ 0 w 324"/>
                            <a:gd name="T27" fmla="*/ 1158 h 216"/>
                            <a:gd name="T28" fmla="*/ 216 w 324"/>
                            <a:gd name="T29" fmla="*/ 1158 h 216"/>
                            <a:gd name="T30" fmla="*/ 258 w 324"/>
                            <a:gd name="T31" fmla="*/ 1149 h 216"/>
                            <a:gd name="T32" fmla="*/ 292 w 324"/>
                            <a:gd name="T33" fmla="*/ 1126 h 216"/>
                            <a:gd name="T34" fmla="*/ 315 w 324"/>
                            <a:gd name="T35" fmla="*/ 1092 h 216"/>
                            <a:gd name="T36" fmla="*/ 324 w 324"/>
                            <a:gd name="T37" fmla="*/ 1050 h 216"/>
                            <a:gd name="T38" fmla="*/ 315 w 324"/>
                            <a:gd name="T39" fmla="*/ 1008 h 216"/>
                            <a:gd name="T40" fmla="*/ 292 w 324"/>
                            <a:gd name="T41" fmla="*/ 974 h 216"/>
                            <a:gd name="T42" fmla="*/ 258 w 324"/>
                            <a:gd name="T43" fmla="*/ 951 h 216"/>
                            <a:gd name="T44" fmla="*/ 216 w 324"/>
                            <a:gd name="T45" fmla="*/ 942 h 21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324" h="216">
                              <a:moveTo>
                                <a:pt x="216" y="0"/>
                              </a:moveTo>
                              <a:lnTo>
                                <a:pt x="0" y="0"/>
                              </a:lnTo>
                              <a:lnTo>
                                <a:pt x="0" y="65"/>
                              </a:lnTo>
                              <a:lnTo>
                                <a:pt x="216" y="65"/>
                              </a:lnTo>
                              <a:lnTo>
                                <a:pt x="233" y="68"/>
                              </a:lnTo>
                              <a:lnTo>
                                <a:pt x="246" y="77"/>
                              </a:lnTo>
                              <a:lnTo>
                                <a:pt x="256" y="91"/>
                              </a:lnTo>
                              <a:lnTo>
                                <a:pt x="259" y="108"/>
                              </a:lnTo>
                              <a:lnTo>
                                <a:pt x="256" y="125"/>
                              </a:lnTo>
                              <a:lnTo>
                                <a:pt x="246" y="138"/>
                              </a:lnTo>
                              <a:lnTo>
                                <a:pt x="233" y="148"/>
                              </a:lnTo>
                              <a:lnTo>
                                <a:pt x="216" y="151"/>
                              </a:lnTo>
                              <a:lnTo>
                                <a:pt x="0" y="151"/>
                              </a:lnTo>
                              <a:lnTo>
                                <a:pt x="0" y="216"/>
                              </a:lnTo>
                              <a:lnTo>
                                <a:pt x="216" y="216"/>
                              </a:lnTo>
                              <a:lnTo>
                                <a:pt x="258" y="207"/>
                              </a:lnTo>
                              <a:lnTo>
                                <a:pt x="292" y="184"/>
                              </a:lnTo>
                              <a:lnTo>
                                <a:pt x="315" y="150"/>
                              </a:lnTo>
                              <a:lnTo>
                                <a:pt x="324" y="108"/>
                              </a:lnTo>
                              <a:lnTo>
                                <a:pt x="315" y="66"/>
                              </a:lnTo>
                              <a:lnTo>
                                <a:pt x="292" y="32"/>
                              </a:lnTo>
                              <a:lnTo>
                                <a:pt x="258" y="9"/>
                              </a:lnTo>
                              <a:lnTo>
                                <a:pt x="216" y="0"/>
                              </a:lnTo>
                              <a:close/>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681779381" name="Freeform 7"/>
                      <wps:cNvSpPr>
                        <a:spLocks/>
                      </wps:cNvSpPr>
                      <wps:spPr bwMode="auto">
                        <a:xfrm>
                          <a:off x="914" y="1093"/>
                          <a:ext cx="216" cy="324"/>
                        </a:xfrm>
                        <a:custGeom>
                          <a:avLst/>
                          <a:gdLst>
                            <a:gd name="T0" fmla="*/ 216 w 216"/>
                            <a:gd name="T1" fmla="*/ 1093 h 324"/>
                            <a:gd name="T2" fmla="*/ 151 w 216"/>
                            <a:gd name="T3" fmla="*/ 1093 h 324"/>
                            <a:gd name="T4" fmla="*/ 151 w 216"/>
                            <a:gd name="T5" fmla="*/ 1309 h 324"/>
                            <a:gd name="T6" fmla="*/ 148 w 216"/>
                            <a:gd name="T7" fmla="*/ 1326 h 324"/>
                            <a:gd name="T8" fmla="*/ 138 w 216"/>
                            <a:gd name="T9" fmla="*/ 1339 h 324"/>
                            <a:gd name="T10" fmla="*/ 125 w 216"/>
                            <a:gd name="T11" fmla="*/ 1349 h 324"/>
                            <a:gd name="T12" fmla="*/ 108 w 216"/>
                            <a:gd name="T13" fmla="*/ 1352 h 324"/>
                            <a:gd name="T14" fmla="*/ 91 w 216"/>
                            <a:gd name="T15" fmla="*/ 1349 h 324"/>
                            <a:gd name="T16" fmla="*/ 77 w 216"/>
                            <a:gd name="T17" fmla="*/ 1339 h 324"/>
                            <a:gd name="T18" fmla="*/ 68 w 216"/>
                            <a:gd name="T19" fmla="*/ 1326 h 324"/>
                            <a:gd name="T20" fmla="*/ 65 w 216"/>
                            <a:gd name="T21" fmla="*/ 1309 h 324"/>
                            <a:gd name="T22" fmla="*/ 65 w 216"/>
                            <a:gd name="T23" fmla="*/ 1158 h 324"/>
                            <a:gd name="T24" fmla="*/ 0 w 216"/>
                            <a:gd name="T25" fmla="*/ 1158 h 324"/>
                            <a:gd name="T26" fmla="*/ 0 w 216"/>
                            <a:gd name="T27" fmla="*/ 1309 h 324"/>
                            <a:gd name="T28" fmla="*/ 9 w 216"/>
                            <a:gd name="T29" fmla="*/ 1351 h 324"/>
                            <a:gd name="T30" fmla="*/ 32 w 216"/>
                            <a:gd name="T31" fmla="*/ 1385 h 324"/>
                            <a:gd name="T32" fmla="*/ 66 w 216"/>
                            <a:gd name="T33" fmla="*/ 1408 h 324"/>
                            <a:gd name="T34" fmla="*/ 108 w 216"/>
                            <a:gd name="T35" fmla="*/ 1417 h 324"/>
                            <a:gd name="T36" fmla="*/ 150 w 216"/>
                            <a:gd name="T37" fmla="*/ 1408 h 324"/>
                            <a:gd name="T38" fmla="*/ 184 w 216"/>
                            <a:gd name="T39" fmla="*/ 1385 h 324"/>
                            <a:gd name="T40" fmla="*/ 207 w 216"/>
                            <a:gd name="T41" fmla="*/ 1351 h 324"/>
                            <a:gd name="T42" fmla="*/ 216 w 216"/>
                            <a:gd name="T43" fmla="*/ 1309 h 324"/>
                            <a:gd name="T44" fmla="*/ 216 w 216"/>
                            <a:gd name="T45" fmla="*/ 1093 h 3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216" h="324">
                              <a:moveTo>
                                <a:pt x="216" y="0"/>
                              </a:moveTo>
                              <a:lnTo>
                                <a:pt x="151" y="0"/>
                              </a:lnTo>
                              <a:lnTo>
                                <a:pt x="151" y="216"/>
                              </a:lnTo>
                              <a:lnTo>
                                <a:pt x="148" y="233"/>
                              </a:lnTo>
                              <a:lnTo>
                                <a:pt x="138" y="246"/>
                              </a:lnTo>
                              <a:lnTo>
                                <a:pt x="125" y="256"/>
                              </a:lnTo>
                              <a:lnTo>
                                <a:pt x="108" y="259"/>
                              </a:lnTo>
                              <a:lnTo>
                                <a:pt x="91" y="256"/>
                              </a:lnTo>
                              <a:lnTo>
                                <a:pt x="77" y="246"/>
                              </a:lnTo>
                              <a:lnTo>
                                <a:pt x="68" y="233"/>
                              </a:lnTo>
                              <a:lnTo>
                                <a:pt x="65" y="216"/>
                              </a:lnTo>
                              <a:lnTo>
                                <a:pt x="65" y="65"/>
                              </a:lnTo>
                              <a:lnTo>
                                <a:pt x="0" y="65"/>
                              </a:lnTo>
                              <a:lnTo>
                                <a:pt x="0" y="216"/>
                              </a:lnTo>
                              <a:lnTo>
                                <a:pt x="9" y="258"/>
                              </a:lnTo>
                              <a:lnTo>
                                <a:pt x="32" y="292"/>
                              </a:lnTo>
                              <a:lnTo>
                                <a:pt x="66" y="315"/>
                              </a:lnTo>
                              <a:lnTo>
                                <a:pt x="108" y="324"/>
                              </a:lnTo>
                              <a:lnTo>
                                <a:pt x="150" y="315"/>
                              </a:lnTo>
                              <a:lnTo>
                                <a:pt x="184" y="292"/>
                              </a:lnTo>
                              <a:lnTo>
                                <a:pt x="207" y="258"/>
                              </a:lnTo>
                              <a:lnTo>
                                <a:pt x="216" y="216"/>
                              </a:lnTo>
                              <a:lnTo>
                                <a:pt x="216" y="0"/>
                              </a:lnTo>
                              <a:close/>
                            </a:path>
                          </a:pathLst>
                        </a:custGeom>
                        <a:solidFill>
                          <a:srgbClr val="412D8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xmlns:a14="http://schemas.microsoft.com/office/drawing/2010/main" xmlns:pic="http://schemas.openxmlformats.org/drawingml/2006/picture" xmlns:a="http://schemas.openxmlformats.org/drawingml/2006/main">
          <w:pict w14:anchorId="7605B0E4">
            <v:group id="Group 48" style="position:absolute;margin-left:25.65pt;margin-top:27.05pt;width:50.9pt;height:50.9pt;z-index:-251657728;mso-position-horizontal-relative:page;mso-position-vertical-relative:page" coordsize="1018,1018" coordorigin="513,541" o:spid="_x0000_s1026" w14:anchorId="731E907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BV2HMCYAACMgAQAOAAAAZHJzL2Uyb0RvYy54bWzsXdtuJEdyfTfgf2jw0YA1XdX3wY4Wuuws&#10;DKztBZb+gBaHQxIm2XST0mj99Y7IS3WcrjiZKZHahbGlBxWljoqKjIi8RZyM/N3vf364n/10fXy+&#10;Ozx+uOi+ml/Mrh+vDp/uHm8+XPzX5cd/3V7Mnl/2j5/294fH6w8Xf71+vvj91//8T7/78vT+uj/c&#10;Hu4/XR9nwuTx+f2Xpw8Xty8vT+/fvXu+ur1+2D9/dXi6fpQfPx+OD/sX+c/jzbtPx/0X4f5w/66f&#10;z9fvvhyOn56Oh6vr52f5v9/HHy++Dvw/f76+evnPz5+fr19m9x8uRLaX8O9j+PcP+u93X/9u//7m&#10;uH+6vbtKYux/hRQP+7tH+ejA6vv9y3724/FuxOrh7up4eD58fvnq6vDw7vD5893VdWiDtKabn7Xm&#10;j8fDj0+hLTfvv9w8DWoS1Z7p6VezvfqPn/54fPrL05+PUXr580+Hq/9+Fr28+/J0897+rv99E4ln&#10;P3z598Mnsef+x5dDaPjPn48PykKaNPs56Pevg36vf36ZXcn/XC/Xy4VY4Up+Sn8H/V/dipH0rVW3&#10;uJjJj6tlFy1zdfuH9G4378SV9M3wl8q3fx8/GgRNgqnhxZOeT8p6fp2y/nK7f7oONnhWZfz5OLv7&#10;JDLsusV2tQoyPe4fRBHfiCIC7axbq+wqhtBnzT5btZpflOxZtF9V6FpUoqpZr3dRNVmpy34T9aJ/&#10;WLXs31/9+Pzyx+tDsMv+pz89vwRt33ySv4K1P82i7Jdik88P9+L4//Ju1i372ZdZYiYOPRDJ9wei&#10;zXI+u/WIekPULTY+JzHyiVO39DktDVHXE5lWhmi9IzKtDdFu64skOhxEWm9WvkjigAPRpvMZ7QyN&#10;2Mpn1FmFL1c+p84qnMrUWY33RCjtVoPkVE+dVTkTymp8w2wnXeD0vTlpnlU59Sft9IPkTCar8816&#10;4+u8tzpniuqtzje7jrCyOmfm663Ot/M1YWV1znyqt0rfdkwqq3Tm5zpYDPrkUlmt087Xg96ZsnTA&#10;H77IhwRQPLPhwiqeDlQLq3nqWQureRnufC9dWNXvlgvfigur+n6zJLys7qlzLazu+wUZrxage6av&#10;Jeie+YTOLIOFNisyZi1B9yuiryXonspldU/9a2l1T/W1tLqnTbSq3/akMy6t6mU2cafBpdX8lrVw&#10;ZTXPpFpZxe/mW9+5VqB4OhNaxVNHXVnFU0ddWcV38x1R18pqftETfa2s6rv5ikzSK6v7TtTqKn8F&#10;yt+RoX5tld+tSBdaW+1vt6Rrr0H7KzIFra32qVOsrfa5XFb72xUZ7ddW+VRfa6v87YIYcg2635K1&#10;liw8T8PEtie634DumedvQPc9WQJurO57WWy4PrEB3VO5rO77nvjEBnTP9LWxul9syaJrY3W/25Jh&#10;dWN1T6ehjdU97d1bq/v5bD2Xf2br1Uqmp7Tyzwv+rdV/mdLaoExp7VCmtLYoU1p7lCmtTcqU1i5l&#10;SmubMqW1T5Fy12yjXbONds022jXbaNdso12zjXbNNto122jXbKNds426ebORJBhhRsWi5bt5s5m6&#10;ebOdunmzoWTybZe12VTdvNlW3bzZWLLqaJYVdtNlE8CeukLabi3YXle4tlura7fW2X67MPB3Xbu1&#10;YO9daVbRWhKpG4JO+9sch7r6+TEFouSv2V4Dxpcyg2lk6unwrOFAjUtJyOsyBAOFidDpr4a8A3Kx&#10;mJIvUhhsTN4DuZhCyVeUfAHk0iOUPAfZxtyXQC6uruQhWufKvgJydWKlFw+NQbwx/zW+kForzsde&#10;2OALqb3iV+yFLb6QWiwuw17Y4QupzR1ttMx+1r4ak9FGS9iFfEEmQXghNVqCK+wFtHGfGi0hFPYC&#10;WrlPjR6CqSM7yMwIIqVGSzSEfQEtrQERbfSCNxotrVGP8AJvNFpaQxvhBd5otLTGL8IL1NIyedpG&#10;a5AivEAbrXOofUNDEfpGjOx7HUKnUngjNVtCCkSxOqPCG6ndEjigb6C1NXgQpKIN1/kVvpFaLmEA&#10;+g20t4YC9Buy26dvoMF1xx/eKLQcLa77+vBGoeVoct28hzcKLUeb6w49vMFbLoOY1ZXuw/UN2Wmz&#10;lstwB2+klst+mr6BNtc9dfgGb7mMkPCN1HLZG9NvoM11fxy+UWg52lx3wfqG7HPpN9DmutcNbxRa&#10;jjbfpJbLnpV+A22u+9bwjULL0ea6Ow1vQMtj702T91FyrOfZ1ePFTLKrP6hcMpnvX3TOz3/Ovny4&#10;0OzS7DY+9f8/HH66vjwEihed+CW0G747qO9EcP8IhAthJAIOPT7/nJ9PkV8f+Q3zTP45PyOZ7iWE&#10;WdgtSxvzj/kZiTR0IUQhdUyJNHRZ5aTJBiGqCBU5VRoY3W1QV5Y4P6PkkZM0MrpL/jE/I1ESSoKy&#10;RbLUQInnF8mSstSepY8mxde4qVCqsZpwykfpKk0deVnWxNX94fk6+O7J76J2guOqzaTzxQadKPLb&#10;SY+pe9ZklQh/k6xJRbKAKimy02hrQ8sbFZntIlxLX9WYhpqlou/ErZfcRYlbtvJJx1mz+YkaVpuU&#10;+ElkOogngboinQRRA50EB8t0aSKUgGSFLna4mlokEBzVty13kiyfPkvt7YRPMIfwLdIN1s0TSNZv&#10;fuYRIU40KmeJn+otfLcin9pB6dQuJX7jvpblyv1Thl+dXAIUZJhldHIyuIfnw/3dp4939/c6uzwf&#10;b3747v44+2kvcKBvv5n/YVA5kN2HbebjQV/LEgY8TMRqRHDHD4dPfxXcxvEQMUWCgZI/bg/H/72Y&#10;fRE80YeL5//5cX+8vpjd/9ujYFB23VKXwC/hP5arjTrl0f7yg/1l/3glrD5cvFzIxlj//O4lgpZ+&#10;fDre3dzKl+K66fGguJPPd4rsEBjM8/soVfoPgcH8jfAwm65fbruNJtAipOTj8fpaUVuzuNt8azTM&#10;Li1lOBrm1NszMsl6RTMaRpzQzzrYsF/MMacvWsiMdMQhsbpkmAMb6ouICoeTdMETJwETuJkQGW8G&#10;oojycDjJGnAgWrBcj4yEA1GEnjicxNgD0WJFZLKBoYiHcThBBG/R7/zmQfCOSgWAmMWcJOwgZEd1&#10;BYiYnmWEIVBHLQgxun5LklkQnqN+BZE5LpfVfcTFOLrXgehkRqYvXRYOVDEX7/GyDt9vSEYYkDFc&#10;LuvyPfMJgMZE7IInl3X6bkuSf4CN4XJZt+9WC99XHWyMIxdgY4i2JEx00nxM/XmcrOaXpC8CMCZm&#10;JD1WVvHdjnRGAMbEzLLHyyq+74iydLk+OFfMLHu8rOKpQwAwZttrZtnhBcCYnkG4ABhD5QJgTL8m&#10;ZgRgDNXX0uq+F/igO87r5uukr4AQ8NoIut+QrP4SdB/gLB4v0D2Vyw44EVHh8AJoDNUXYGO2Aenh&#10;8bJuTzvjyk6xEpgkTgHgGOr4Z+CYgGfxJLPap9MQgGNo59YNwmBvOj0CNmY3V3yGIxdgYxYMoYvY&#10;GOYVgI2hciE2JmCvPLms51N9ra3n02kIsDFcLvD8AND05ALds1UOYmMCQtPhBdgYvvayA36EaHq8&#10;rOcv2YoQsDFUXxqqGPyLrlMBG0OnR8DG0NUzYGPoMgewMcUEJOBjipQTRibh/Mtasn2jTGn7R5nS&#10;zg5Fygkj02KjCSNjRq2iP00YmQ522GVlwTa7QmonoQqpXYNVSO10VCG164EKqV2QjUglatgIUZFJ&#10;KSSqGiEqMjNZclGYhD4LEBXMoIomlDwHaEdYBAmlWu7SRCXP8eExOeZOZehW8hyOH5Nj4rQBooJ5&#10;Uw3F6AcKEBVMm2q8JbzAG4xZUw2qhBd4kzFpqpGT8AJvNNo3JQ8KEJXtmYVTowsQFbRxA0QFrdwA&#10;UUE7p8D8ZQGigpZugKigpRsgKmjpBogKWroBooKWrkNUJP9hO08doXIGgklJ6ssSQAVNrdt79b4h&#10;mzvqciMQTHJw2abHTITzBhpbY/DhG9TDFV1qG94CUEFztwBU0N4tABU0eAtABS2e8miXshGmukKT&#10;NwBUBIdqdaVbXtVuCaCCNm8BqGD/1u1r+Aa3uYysIFWyeTwbrBmwc6RkdwaCaQGooM1bACpo8xaA&#10;CtrcB6jE9rwB3ES30aq2U84+ZjhzpnHAT5wIcsoxE8reXEwz9N/8c34msnm0YAXZIRGAwK2MN5HM&#10;SqAqJ0slytHCSxHgIn9FMMkoBLJKMyWJEcgGtWUt5GfURuZWQQdIzCdwqwImkutW2EmAOLCrASa2&#10;setUuElosUm4qLcaciGhDmsJcAlBxo9WEuoSV4901QR94ichzJzWjmCqM4OJ3dVLqgn/NHzWAAkS&#10;x478hmx7/l5+JkdJQ0wNMJH51QAYElsO360DOqL+FpLTKOkl2yNF42RYyvLnZ2xH9uSaG+Q+qxCg&#10;0nclShv1V3HSzE9BQEV+jT1t4FcBeeURqobyyuNdDeYl0czY3hoGTZOS4qcVtYxG92ytt4GRzOff&#10;fPdNHpwnGEljaRu/rMpmvu3W6/kJRmKqqgSw1W+FI9GkkPaZ/fvfqqwKTbXYaH/XL8gxZFkpDBF6&#10;6Zd+XtCGWLpu1/vnyWXSPrFi+X4bV+lkQPFZST8dWNHsmw0lp+Sbdsmg7VN1GZmGT6wkeeUmPmUe&#10;MUTsKDnEumiCEcJcXT8nigc4Cc3IApyk6zuiL8STsJQs4Em4SyCghOVkAVAiKC1yDBkRJSyJLQd7&#10;jAH6NTm3DZASml0HSEnXb4gBFKo6GJ2m/QFTIszISXeNtZyYMTwCgEoKkoH7M6AEoEo6rjPbARiA&#10;A1Alnfzjd8tfDCvhPRwrrjC0CwBLusWcOBmUXKEwHECWdAs2ImLNFTokwuizWDKNWe1T4BJgS7hk&#10;AC6hqWwAl3CdAbqEjvyALhGPJR0T4CV0RtLl/9BJ+PgDhVdophfwJd1CRha3bhiUXqEpaKi9wg0A&#10;CBOaGweECTcAlF+hSXuEmPQ7YgCAmFDMJEJMelY64qz+ClkUAMSk45LZHkCdFjAmXGcAMqH4RACZ&#10;cGsCyoQCJwFlwv0MSrBwyaAHLLZkNkGcCVtK6bGCU3dadqQHQBEW2tEBaCIbLlKpDpEmDLWip3OM&#10;ZAsyOEIZFtoDAGpSkMzOwLRvAtakozo7A5u0FGKRuo3EmoA2oeMZIE24n00wkxYIw9Z2jVFO1iLp&#10;NUw3uGqZ0q5Ri5QTzKTFRhPMpNXzJpjJBDPpYFdeHH6mUiynQi8xkXSZ4++j9OUWM9YxPlzAuWDq&#10;UuYOCRMXcC6Yt2zAuWDasgHngpnqBpwLJqobcC6Yp67jXGT2synkOs5lKsUiuK2U/peAR8ywjDxV&#10;pkur1gacC1q6AeeClq7jXKZSLLmeVAvSBbt2C9IFLd6CdEGTtyBd0OYNSBcZxKwfNiBdplIsCdLZ&#10;gnRBm7cgXdDmPtLF1jaTBA5Y8O9UiiUnnxVPEYc8Bo4Z0sWyV4uUOdGan5geV0xFiS5jLnJuNXPJ&#10;z8gtlB+U2V2ikSVmGQugOfwyXcQqKKaiSJec5KSWLFZ+JkxDwj5IFqTML2MV5Fn8bsJmKAaiSJfg&#10;L73IWaRL2JEav4x9UD2W+CVoi1qlRBaBGa0eoICKEjdJJYQVnnpgiS5jgtSni3QJYlTjl4EeNfly&#10;z5DEQvG7476WnSlDFTh2TUEYsU2sf0pUvUlLGX5RbVWCrym+q6TNDA/pt2UrDlqq8UvwlZp8GXdW&#10;s2KGsZ00mLWen6kra7xIRhqFsRTbm+RTPRbpUhdVuxTp0vogJc057CjZo8Yv27cm3+AvlfaqXEEv&#10;gwdmvWWvFZFfUafl42bXd39IKpoANq8C2Ow28+V8o8Pl6NaiMN+9Nb4m31qkdf/Vgg6+5oSme1Wh&#10;Fsk4+JgRyHHE/KNznNaCDASf5rMCfE1MTDusbIJDwKw+K0wwhYS5w8oCDGgpfROeTOk9h5MNn7Nr&#10;ZmzgvItZR4cToGtY5YQzcE1Ih3q8rNpZfRzE1kRwgcfL6p1VfUG1B2iBx8rqndRzQFwN9SvA1TCp&#10;QPExP+VIhagakutCUE1MnHm8rOKZERFTE3ONHi+reOZbCKlZhlSjx8tqnnk8Imq4XNbnaUfUSXhI&#10;LKVMoyMYQGr4AIGDTcg0esys9unAdQaqCcgJj5lVP01bIqgmAvo8Zlb/8rs/eEG9lgRD8phZA9Ar&#10;NxBUE/FRDjMA1dC7QBBUEzFlHjMwAPOzc1CN5o09ZtYAUnzP19kZqCag3Txm1gACrCfMbN40Yco8&#10;ZtYA9L4ZBNVEhKDDDEA1HbsIB0E1Ec7qMQMDsBt6zkA1AVXpMQMDMJ2dgWoC3tNjZg2gQCoXiIqg&#10;mnhDksfMGoD2AATVxBuSHGYaITiNVGxhgaAa2tEBVMM6AGJqIqDYE8zqnxVJg8otCVTm8bLqp3Kh&#10;+we0m8fLap9OAIioocsLQNSoWl2/QEQNXSICokaOuxBmuN4M2EWnmVC9hV4Yh4gaLpnVP3V/KN+S&#10;YGCeZNYAdGpCRA312AlR04LWmBA1LVqaLjfKt/2WEQrT5UbT5Uaw/S67CxxvqZDanXiF1E5JFVK7&#10;MKiQ2rmpQmq3iCNSCW42Vo6ZLjeSsFCMdI9gE1tMu0+IGr3efqQluejPJvUbKscgbqqhcgwipxoq&#10;xyB2qqFyDFp6QtSQHjFdbjSgdmR/qfi9oWzBqF/oxYK2Y0yImqFkxFhXMktbXU2XG8kG1PTBOO7+&#10;htVmJOAb86WSSYnfZRn7fI9NL/DXSJkzq/mZMDDpOpd+qHyUf8/PSCeFErQj9XIMsMROgxhKVrmn&#10;JSNRKtwS6qAmm6wH9ZuVlqYM/KC53L78jO2MvBYCpSw1M8MhaoiWxG24Zit/Kz/jN5PSUhREnCj/&#10;nJ9ggkWFmxbBUX1IXqnYhuwhtbaOfS6LlXP0HFlywvIwP9VGq7TDPW+ZeX7GtmsdlmBkGYHKhokD&#10;fj+U0Mt88jPy0zoxgZ8sa0r88oU4VX56Uk+dsCLfcGFPBUsmQfLAr6s49cBvGLRzO/MztTfJV4NN&#10;ad0ZbUcNEpfMUfGw5IknL8hC5Sc4tjpayRYJQ1NTyWDZsqfkblIbXCSoGC1bs0T+rmDdS63Il3bV&#10;hqtsiZp8GUIzVnLunjKgvAJCs+6//XbwhglC8yoIjcCmtp2U7pKoxAhDE3z/rTE0qwTR3MWuZSA0&#10;ev74KgxYeQB8CwiNcBXft4cvIasd81O9nEg5o4KU3iJcQTJmBSmNuSSxbmcOK5tQkmoqmh4Zs5LB&#10;9ZQOm8/1WLXDygaPYomOMScbNdpt9Ui1w8jGiyLKYczIBop2G62C4TBCAE24EmXMCQA0VCYsTkP0&#10;BAE8OQtCFAXBO2I9rExDzXd2Bs61HuJnqFMBfoZJZdUuQ+jW17uDnxnrHfEzoi3Cyzr7ktgQ8TNS&#10;Y4Xwst7OPAvxM9onXN/SAM/QKZi7I36Gy2U9nvZCxM9QhZ3hZ4gl4a4jbkksShOBf2NTIn6GehgU&#10;pZFhxh9sAD8jI7GvfqxJI/WpXNcH+AznZdXfz0OO2Gmk9f1duArIGXIAPCPX9PlyAXhmF7LqHi/r&#10;+p180W0jYmfmIr7rr1CQJiGhxo1E7Ay1pJ49GJyfS2ZH+24eqqR5zbTq5yqz6u8EieM3E7Az1JaI&#10;nelCqS5HMihI0zMnQ+yMgn9cA0BBGur9iJ3hzKwBOLMzA2jdL6+Z1gC8mWCA+Y4wA+yMopJcp0Xs&#10;zFygLK5kgJ3pu1B3Z+y0CJ6ZbxkzO/r3UhzGlwwXO+FCJkdnIsWpB/Sxip4jGRoglNHzmIEBqGRo&#10;gACpdZgBfIbqDOEzc1GtawCAz1BrYkGaeai740kGBmDdCeEz83C7lsfMGoD2AITPcGbWAJyZNQCd&#10;TSb0TAsuZELPtGhpQs9M6JlGDdiZZoScgBCDZPBOU1eF1I54ZVLYa1dIbZSjQmqXwBVSG/CokNqJ&#10;qEJqlwMVUjsjVUjbrQXb8grXorUkrjmhZ84v65CDsjZDq04sUb7LCT0jUUnJZ8/2jzdazgdvTUl5&#10;isshaTTKfE/oGSlgI4OM+tJw1cFYSwilmOrR5FoBI01pvTfbT1tuXsKePdWjGVLGY+3KcGe123Lz&#10;EsLjWm5eQnyc7p+1dwyJWEcqtPmEnnlr9Iza4FaT8BEneMIcpCR4Qs8o5CumaE8UmJGW4qzBmrL1&#10;LeVyJbIdyCqX56S7eIa73vK38jNKl1EgeczIv+ZnpNLgqLhZhVebXE1tjAuIk8qyOPkZxYqsVG0l&#10;fSWxFLRQIktt7CQKUyJLCusGL8oi5WcULd+EVOGWbVkTLrtGra0ZNjPWXM7LO7CZNIhkr2PuKSHN&#10;4AWZLjc4P2PDJVgcqDJELf+an5FK4tOBShIjJWVLTDyQxZAgxSjxVp99NbHrpCXFzybpOrkvrESX&#10;2yqByzJd0lyKv9F2SMgsNLeVTtVTlC99t0qnmSfp350sCIr89DoNpavc/yRR4UgnScAiPz2sovyG&#10;oTHbKz+TTyV+NZBLEk+ilcWvptbKTFgkS8qTc6AlsmyzRrJzx8vd8nVwmc16+/2A7ZrgMq+CywhY&#10;rdttVp3ckpvwMh+P19efD8eHWdzPvjVcRnpTGjKlYp642gkv0+mcpHgZ/SM64avwMiFXn3hBLMtE&#10;siIKxCGyIaQAIHBobOwoYkAcIhs1ClAZh8aGixICxKGS0XJIn2qpEofERojkgIKmwR0qDOW5jGxQ&#10;SIsD+YwgfEdEAqRMwgw4Mo2hMh6R1bgUs2ZiWZ0z4yFWJqIsvE9arVOPAr1H9IfHyyo+nCr3iED1&#10;VC5Ay0T0h8PMg8t4ZNbbZdHlOxfiZSKOx2NmtR8xAx4V+jzzMADMcMlA/9TvFVA79CCuMzBAxGM5&#10;DQDEDDMmAGboEAF4GeZjAJehwxagZYqBX0DMlCltFyhTWjuUKa0pypTWHEVKQNGUKZtzCbqbHVym&#10;zNOOTWVK20HKlLaTlCmbbQQXPpV5NtsIStQUeeoqk+uzPdsgfm6DT3EBfpn3B6OwkDi7JRejyjLj&#10;Mq8yxuR4BlLspeR5ZTwmx2rDYgolz8vyMTlGcEXLSp53kGNyrDNczzZIP7CNrZ/VFWAZvJDaKzNk&#10;XIWNRJJeAS+kFgtmlL2Acbx69XsBntkv1KvfCwYNXkgm5tkGQaPBC6nRwx5u3Gi0cv2srmwv4QvJ&#10;0EMR3PEX0NL1s7rSm+wX/LO60qnkS684MKeTn4b89KmfO0VM4n41xYjyXu/0M25rlYs4elP0StYt&#10;0ZMyi/yMX5RhUTgJwxJRHBNEuBJR5DRsJvNn8jNvyMP3NHpV4pUaWAta5ZBaPC5AoyPpqEuNmwql&#10;yqgJp3yUrtLUHFuqqC1zq5ggC1dRXGpq2TPOvCxb6G0iCh8/fuzn2YGniMKrIgrr3Xy1W3SaeYkH&#10;cE4BhaDhtw4o7HLYb5nPvOQ7osPA9TcOKEiJSr1cWD8tY4UNO9iVJNuU2jWkdEWyf7frx6aQwnKh&#10;8GJHJrtqJPt3u6TvlqHKpcMIl4r1kMJySyT65SGFVTi44cj0K0IKK6YoOH3DrIchhZXcxusqHY7f&#10;sO0enr9ZrRRq67XRKj4cKPGI7BZKTr0SuX5NSIEqTOEew0JfpouWkAK1JFwL3RhSoB72a0IK1O9/&#10;TUiB9kYMKShu3TEmhBT4GPHLYwp85JqCCi2wWzieU9wET0GFJn3aUauozymocHEpOUq7FUx7zSmo&#10;YBGJU1BB/CSFymQaiXvZURTi/2NQIUeq8q4wP2H/XtmFvnlQoZJwb9u3v3FQQcZUDRZUMER5394c&#10;VCg39e8TVIhNLXvGbxpUWHb995JWj91sCiq8KqggR3e3y60cepbt6HlZj6DiN48q6I5PuspKlnVh&#10;I5+DCopWCigFhcJE274KpSDQOlnoJwyUjRfYHNW601BA+qIlgl2WXFrgcrJRhdV26XOyQQU9Qexy&#10;svmo1ZrIZIMKcefntM6GFVZLDZk4rbObW0FN+TLZZaJYy+cEYQU56+u2DqAKVCgIKzBFQVEPqimM&#10;KujNFI6mIKpAzQdBhXBBksfKap36FBweCtUbPFZW7eulIjEcA0JIgelKI9hDqGDNvAoCCsyCAFFY&#10;h0ojnlTg68yvoKTHeqtBE49Xk7dDSQ8uF/g7VRdonqkLYgmC8vV9C4IJ1IoQS6DjFQAUqHNBLEH8&#10;ishlB5rNjnRqTWkMjhOP0zueCuU8NqFqg2NHvaZ54CVIWCKX1f0mBB4dXgBEEPStzwviBetQ58Lj&#10;BSM881VdJQ7SU1+Fah6hkoqjLijmwcWyql+QkQugBlxbVvNkLgSAAbXhWRzAHU2hiAf1LKjhQeyH&#10;FTxilQDHgFDBY61BdkfpWMCD87Jap7zsIM9baLW+JlMr3HyzCRVnnBZC8Y6N3rzitBBqd2zWpEdD&#10;6Q7p9j4r6+wCXfUHZj1dNHQJuniAa282S01KeC20eu96YkQt/zh8kctlFS9gWNJGGGiYuqBqh8DZ&#10;fV66yTnJxawIRTtidR7HjFC0gzoXXHnDedlBPlbGcHSvN3EP0otEpI1W95yX1T3nBbpnk89UsaMl&#10;iDtV7GjR0lSxo7FehR3JiikBrc5/GjYqpHY+qZDaSaVCake3Cqkd4iqkdpyrkNrBrkJqR7wyKWyk&#10;K6Tt1oI9dYVru7Vge13h2m4t2GlXuLZbCzbdFa5Fa7VjaKf7buIJpwiQ1OyZ5EJS8YrpvpuLy6li&#10;h3/JD+KANaAhceKpYscokdjNEfWt9T9VUxIWIKnHqWLHcKeOTN6qq+HGkLF2ZSa2GX/dhesbU8WO&#10;8b1cnczZVle611VdDeUKHO1iL09H5C+He0GcNxCBofvW8A3u7XKAG6RKNh9qLYRvvBq+r7t4he/r&#10;3lo/d8Lnx+y41nZQSQfI94kA0+haK0IJa6BvqTyhZJV0e4aQ5yRa/lZ+JuFSfYWMzc6/5mek0r24&#10;fLHMqk0sxWbV26gxZaEaVJbFyc8oVuJVgdwnuWq59tRGvVEmjp75W/mJCtOce5EunQeo8msULztH&#10;pbEjZ8vSZxz/2D+D/6o/SXg3tog5qBamCJ5XKbCghS6UTstyFHWkAWWlqxSe0IIOga6i81TvosYu&#10;HeOpSRd7rRblKLUhtuCku6zv/IxeE6lS9I0eSdFgqaijkaz2zVSaSeoDFxugxXjV+pJKLLVTimUE&#10;MpkVS2TZVLUaJhLkbeOneaMG8bTWSKCrtFZ9I9ANzp4NlZ+pmye6pVwBXGpv7jytdGOj5Y4pXvGK&#10;G24kpdF/+10SdcLCvAoLs97JKLqbOxU7wlDw1kiYbp76vYTV1YCngh0LxeW/4QU3MSKvXMNnbj4l&#10;qM+lDSTREtoY8Psyc/jY0BHlgyE+l48NFkkVCkWvaEc7k9pG9WjTbISIs5LB45QDCeXxndbZsFBH&#10;66lDAK9faj7F4QVQGGFGKr1D3K5fMWZW77IrJJcAQLhOruQikqHyQ+EIR/kQpeOSofpZ3X4IznGd&#10;oQHYjQKAiYnV8R0DAChGrsEg1xMAKoY6GcBihBkxAByz0ay3Jxeqn7Kyzs9YgfLprRVwxIY3EZRP&#10;mQEspg8QG6eRAIvp6E0fgIvpBcHhagxwMfwOEgDGLARa4jM7U79C8BzvB2SMNJAwAwPQe1sAGsMl&#10;AwPwG2VkqXkaypjOABvTdtUNNSZgY/gVPHbYp14G4Bg+g6Dzr6WGjET05dzdaIoAhEwx6q/rx0Fv&#10;ZUpriCLlGV6mICegZso8cRou8bSzQpmntU2Z0naPMmWzjfRuyjbN61a5kbLZRgCuKbYIEDZlymYb&#10;wSU5ZZ7NNgLITZlns40AelPmWbSRbHIay92flQ+JG2hZqMbN2Cg6KB3dhvpikOky73zH5BhLFN3K&#10;HpMXoBF4nOUualPyHCgacZd+b8lFI0qeTyqMyc/Kw+S20sYKes7y10WifkAw0UQ7AqWDF1J7eQEa&#10;AdXBC6nFvACNAOzghdRmicAykTBirIs2bcMQ1Bxr6czCqdG8AI2MFlYkXXyFL+QTK+MvoJXrBWhk&#10;7IAvpEbzAjQyhNgX6mfFBK8HL2S/ppaWAQVeSI3m5e4FxgcvJEsPUdCRlmR4gRdSo4fL0scvoKUV&#10;vKt2kCUIcQ0ZbOwXUpT3cgiLj7+AllYYbvgCWPrVcX5dx5Yqc+syUb+bA2Qsihrbn6ly2Ck/bbxQ&#10;VB1VlH/Mz0iUP1gj0wWyyFUrUJvSh7Vyt6vYylrxXIW2ykc1HlhsQ2Kn8cAiXZKuWis4NbZeezg2&#10;oxYrjsZqo0r7BBrezfaq0qWUQC2GKjuiqONKXWnZUkS6SswzOHiDzTK/4XxWdsv8TO6ZxJNdXNGy&#10;qbV5pshM8hN9/bzbvE30dCpPdHV7/bB//urh7up4eH5V9FQKE3WbzW6xlaDiWX2isGB66/DpLh0k&#10;1LCLOtopfBr6m4ZPUwRCOuarThIKP9nnp95rDwna8GmK/qRPWirprMPmRQYUn5Xds3FWMhHVWdmt&#10;WreYa4TRkUqGwRMrinC3RItwy6vDSlYCJ1YMeG83Zt1iQaSCICo9EIBB1EU4euTIBUFUelIBThR2&#10;i5VGfjxmVvfsBAUcKey4YFb57GAHFiriGrPaZ+dNtKK9MREzJERQ2TEYDKBS/4IAKuUFbh+Di47u&#10;R/FTpy/CqUKp7qwnTjxWVvXkABIcKuQ9COKn5HwV3hK+CGdqHKkgespOfWHwdLHVa9U9Xna8YYfR&#10;MHa6DNdUe7ys09MeBBWPU7Ujj5lVPT29B6cKOy6Zdfu2Y4WyhCQqg3OF9LwjxE5loNDzUU4zddsy&#10;9DU6dUDwlPsYnCzkzGDIj2kITzJrgGIwZwqftpwugROIRX3CMcQyZbONpvBpi43gtGJR81P4VKJw&#10;Yb84hU/TYYUpfCouIUsA2UpdDnGaURROIj42bDeFT93TDf+w4VNdq2v4VBck6ien8Kgf4Tn9jpGg&#10;jOA7jwT5VGmHQGNyzbjBjEOUOGQpmjXgGiWuWaRLkFaB4RTpMuyywi6DOCvSNUJCdQqUvl7TXSKT&#10;R6mlMYLaRFT7YAwpCxCh+MEE79XoaEmuBBbWYGaJLANa0zqaO5Im+zXWVOOXsNE18QasdaW1oVs1&#10;GCvTnXebtwmg/oOUYnv35enm/Zebp691aL857p9u766+37/s7X/L31+e3l/3h9vD/afr49f/BwAA&#10;//8DAFBLAwQUAAYACAAAACEARa9bsd4AAAAJAQAADwAAAGRycy9kb3ducmV2LnhtbEyPQUvDQBCF&#10;74L/YRnBm93EGNGYTSlFPRXBVii9TbPTJDS7G7LbJP33Tk56mje8x5tv8uVkWjFQ7xtnFcSLCATZ&#10;0unGVgp+dh8PLyB8QKuxdZYUXMnDsri9yTHTbrTfNGxDJbjE+gwV1CF0mZS+rMmgX7iOLHsn1xsM&#10;vPaV1D2OXG5a+RhFz9JgY/lCjR2tayrP24tR8DniuEri92FzPq2vh136td/EpNT93bR6AxFoCn9h&#10;mPEZHQpmOrqL1V60CtI44STPpxjE7KcJi+Ms0leQRS7/f1D8AgAA//8DAFBLAQItABQABgAIAAAA&#10;IQC2gziS/gAAAOEBAAATAAAAAAAAAAAAAAAAAAAAAABbQ29udGVudF9UeXBlc10ueG1sUEsBAi0A&#10;FAAGAAgAAAAhADj9If/WAAAAlAEAAAsAAAAAAAAAAAAAAAAALwEAAF9yZWxzLy5yZWxzUEsBAi0A&#10;FAAGAAgAAAAhAKcFXYcwJgAAIyABAA4AAAAAAAAAAAAAAAAALgIAAGRycy9lMm9Eb2MueG1sUEsB&#10;Ai0AFAAGAAgAAAAhAEWvW7HeAAAACQEAAA8AAAAAAAAAAAAAAAAAiigAAGRycy9kb3ducmV2Lnht&#10;bFBLBQYAAAAABAAEAPMAAACVKQAAAAA=&#10;">
              <v:shape id="AutoShape 16" style="position:absolute;left:641;top:669;width:427;height:427;visibility:visible;mso-wrap-style:square;v-text-anchor:top" coordsize="427,427" o:spid="_x0000_s1027" fillcolor="#ba0e82" stroked="f" path="m142,71l137,45,122,21,98,6,71,,45,6,21,21,5,45,,71,5,98r16,24l45,137r26,5l98,137r24,-15l137,98r5,-27xm427,274l274,122,238,98,198,90r-41,8l122,122,98,157r-8,41l98,239r24,35l274,427r46,-46l167,228r-9,-14l155,198r3,-16l167,167r15,-9l198,155r16,3l228,167,381,320r46,-4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IDygAAAOMAAAAPAAAAZHJzL2Rvd25yZXYueG1sRI9Bb8Iw&#10;DIXvk/gPkZF2G2mYmKAjIITY2I6wSVytxmsLjdM1Abr9+vkwiaP9nt/7PF/2vlEX6mId2IIZZaCI&#10;i+BqLi18frw8TEHFhOywCUwWfijCcjG4m2PuwpV3dNmnUkkIxxwtVCm1udaxqMhjHIWWWLSv0HlM&#10;Mnaldh1eJdw3epxlT9pjzdJQYUvriorT/uwtRPP9iqU/OfO7ObTF8bx995uttffDfvUMKlGfbub/&#10;6zcn+DPzOJ1MMiPQ8pMsQC/+AAAA//8DAFBLAQItABQABgAIAAAAIQDb4fbL7gAAAIUBAAATAAAA&#10;AAAAAAAAAAAAAAAAAABbQ29udGVudF9UeXBlc10ueG1sUEsBAi0AFAAGAAgAAAAhAFr0LFu/AAAA&#10;FQEAAAsAAAAAAAAAAAAAAAAAHwEAAF9yZWxzLy5yZWxzUEsBAi0AFAAGAAgAAAAhALoz4gPKAAAA&#10;4wAAAA8AAAAAAAAAAAAAAAAABwIAAGRycy9kb3ducmV2LnhtbFBLBQYAAAAAAwADALcAAAD+AgAA&#10;AAA=&#10;">
                <v:path arrowok="t" o:connecttype="custom" o:connectlocs="142,740;137,714;122,690;98,675;71,669;45,675;21,690;5,714;0,740;5,767;21,791;45,806;71,811;98,806;122,791;137,767;142,740;427,943;274,791;238,767;198,759;157,767;122,791;98,826;90,867;98,908;122,943;274,1096;320,1050;167,897;158,883;155,867;158,851;167,836;182,827;198,824;214,827;228,836;381,989;427,943" o:connectangles="0,0,0,0,0,0,0,0,0,0,0,0,0,0,0,0,0,0,0,0,0,0,0,0,0,0,0,0,0,0,0,0,0,0,0,0,0,0,0,0"/>
              </v:shape>
              <v:shape id="Freeform 15" style="position:absolute;left:976;top:669;width:427;height:381;visibility:visible;mso-wrap-style:square;v-text-anchor:top" coordsize="427,381" o:spid="_x0000_s1028" fillcolor="#00aca0" stroked="f" path="m427,71l421,45,406,21,382,6,356,,329,6,305,21,290,45r-6,26l290,98r15,24l270,98,229,90r-41,8l153,122,,274r46,46l199,167r14,-9l229,155r16,3l260,167r9,15l272,198r-3,16l260,228,153,335r46,46l305,274r24,-36l337,198r-8,-41l305,122r24,15l356,142r26,-5l406,122,421,98r6,-2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RuT8xwAAAOIAAAAPAAAAZHJzL2Rvd25yZXYueG1sRE9NS8NA&#10;EL0L/odlBG92kxJtSbstKgSLIGj00OOQnSbBndmQXdPor3cPgsfH+97uZ3ZqojH0XgzkiwwUSeNt&#10;L62Bj/fqZg0qRBSLzgsZ+KYA+93lxRZL68/yRlMdW5VCJJRooItxKLUOTUeMYeEHksSd/MgYExxb&#10;bUc8p3B2eplld5qxl9TQ4UCPHTWf9RcbeHn64dtX545VNT9MzHWhn08HY66v5vsNqEhz/Bf/uQ/W&#10;wCpfFut8VaTN6VK6A3r3CwAA//8DAFBLAQItABQABgAIAAAAIQDb4fbL7gAAAIUBAAATAAAAAAAA&#10;AAAAAAAAAAAAAABbQ29udGVudF9UeXBlc10ueG1sUEsBAi0AFAAGAAgAAAAhAFr0LFu/AAAAFQEA&#10;AAsAAAAAAAAAAAAAAAAAHwEAAF9yZWxzLy5yZWxzUEsBAi0AFAAGAAgAAAAhAJhG5PzHAAAA4gAA&#10;AA8AAAAAAAAAAAAAAAAABwIAAGRycy9kb3ducmV2LnhtbFBLBQYAAAAAAwADALcAAAD7AgAAAAA=&#10;">
                <v:path arrowok="t" o:connecttype="custom" o:connectlocs="427,740;421,714;406,690;382,675;356,669;329,675;305,690;290,714;284,740;290,767;305,791;270,767;229,759;188,767;153,791;0,943;46,989;199,836;213,827;229,824;245,827;260,836;269,851;272,867;269,883;260,897;153,1004;199,1050;305,943;329,907;337,867;329,826;305,791;329,806;356,811;382,806;406,791;421,767;427,740" o:connectangles="0,0,0,0,0,0,0,0,0,0,0,0,0,0,0,0,0,0,0,0,0,0,0,0,0,0,0,0,0,0,0,0,0,0,0,0,0,0,0"/>
              </v:shape>
              <v:shape id="AutoShape 14" style="position:absolute;left:976;top:1004;width:427;height:427;visibility:visible;mso-wrap-style:square;v-text-anchor:top" coordsize="427,427" o:spid="_x0000_s1029" fillcolor="#f7921e" stroked="f" path="m337,229r-8,-41l305,153,153,,107,46,260,199r9,14l272,229r-3,16l260,260r-15,9l229,272r-16,-3l199,260,46,107,,153,153,305r35,24l229,337r41,-8l305,305r24,-35l337,229xm427,356r-6,-27l406,305,382,290r-26,-5l329,290r-24,15l290,329r-6,27l290,382r15,24l329,421r27,6l382,421r24,-15l421,382r6,-2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1d4IxwAAAOIAAAAPAAAAZHJzL2Rvd25yZXYueG1sRE/Pa8Iw&#10;FL4P9j+EN9htJhaprjPKEAfiadZN8PZs3pqy5qU0Uet/vxyEHT++3/Pl4FpxoT40njWMRwoEceVN&#10;w7WGr/3HywxEiMgGW8+k4UYBlovHhzkWxl95R5cy1iKFcChQg42xK6QMlSWHYeQ74sT9+N5hTLCv&#10;penxmsJdKzOlcumw4dRgsaOVpeq3PDsNrTwcD/XpM+Np5r/3kzLa7fpV6+en4f0NRKQh/ovv7o3R&#10;MFWzcZ6rSdqcLqU7IBd/AAAA//8DAFBLAQItABQABgAIAAAAIQDb4fbL7gAAAIUBAAATAAAAAAAA&#10;AAAAAAAAAAAAAABbQ29udGVudF9UeXBlc10ueG1sUEsBAi0AFAAGAAgAAAAhAFr0LFu/AAAAFQEA&#10;AAsAAAAAAAAAAAAAAAAAHwEAAF9yZWxzLy5yZWxzUEsBAi0AFAAGAAgAAAAhAPDV3gjHAAAA4gAA&#10;AA8AAAAAAAAAAAAAAAAABwIAAGRycy9kb3ducmV2LnhtbFBLBQYAAAAAAwADALcAAAD7AgAAAAA=&#10;">
                <v:path arrowok="t" o:connecttype="custom" o:connectlocs="337,1233;329,1192;305,1157;153,1004;107,1050;260,1203;269,1217;272,1233;269,1249;260,1264;245,1273;229,1276;213,1273;199,1264;46,1111;0,1157;153,1309;188,1333;229,1341;270,1333;305,1309;329,1274;337,1233;427,1360;421,1333;406,1309;382,1294;356,1289;329,1294;305,1309;290,1333;284,1360;290,1386;305,1410;329,1425;356,1431;382,1425;406,1410;421,1386;427,1360" o:connectangles="0,0,0,0,0,0,0,0,0,0,0,0,0,0,0,0,0,0,0,0,0,0,0,0,0,0,0,0,0,0,0,0,0,0,0,0,0,0,0,0"/>
              </v:shape>
              <v:shape id="AutoShape 13" style="position:absolute;left:641;top:1050;width:427;height:381;visibility:visible;mso-wrap-style:square;v-text-anchor:top" coordsize="427,381" o:spid="_x0000_s1030" fillcolor="#62bb46" stroked="f" path="m142,310r-5,-27l122,259,98,244,71,239r-26,5l21,259,5,283,,310r5,26l21,360r24,15l71,381r27,-6l122,360r15,-24l142,310xm427,107l381,61,228,214r-14,9l198,226r-16,-3l167,214r-9,-15l155,183r3,-16l167,153,274,46,228,,122,107,98,142r-8,41l98,224r24,35l157,283r41,8l238,283r36,-24l427,10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ejJXxgAAAOEAAAAPAAAAZHJzL2Rvd25yZXYueG1sRE9ba8Iw&#10;FH4f+B/CEXybiUNWrUbR4WCMCV7q+6E5tqXNSWky2/375WGwx4/vvt4OthEP6nzlWMNsqkAQ585U&#10;XGjIru/PCxA+IBtsHJOGH/Kw3Yye1pga1/OZHpdQiBjCPkUNZQhtKqXPS7Lop64ljtzddRZDhF0h&#10;TYd9DLeNfFHqVVqsODaU2NJbSXl9+bYa6mH/Nf+8Zzdp6uyoDqpITtde68l42K1ABBrCv/jP/WE0&#10;LBM1V8kiTo6P4huQm18AAAD//wMAUEsBAi0AFAAGAAgAAAAhANvh9svuAAAAhQEAABMAAAAAAAAA&#10;AAAAAAAAAAAAAFtDb250ZW50X1R5cGVzXS54bWxQSwECLQAUAAYACAAAACEAWvQsW78AAAAVAQAA&#10;CwAAAAAAAAAAAAAAAAAfAQAAX3JlbHMvLnJlbHNQSwECLQAUAAYACAAAACEAgnoyV8YAAADhAAAA&#10;DwAAAAAAAAAAAAAAAAAHAgAAZHJzL2Rvd25yZXYueG1sUEsFBgAAAAADAAMAtwAAAPoCAAAAAA==&#10;">
                <v:path arrowok="t" o:connecttype="custom" o:connectlocs="142,1360;137,1333;122,1309;98,1294;71,1289;45,1294;21,1309;5,1333;0,1360;5,1386;21,1410;45,1425;71,1431;98,1425;122,1410;137,1386;142,1360;427,1157;381,1111;228,1264;214,1273;198,1276;182,1273;167,1264;158,1249;155,1233;158,1217;167,1203;274,1096;228,1050;122,1157;98,1192;90,1233;98,1274;122,1309;157,1333;198,1341;238,1333;274,1309;427,1157" o:connectangles="0,0,0,0,0,0,0,0,0,0,0,0,0,0,0,0,0,0,0,0,0,0,0,0,0,0,0,0,0,0,0,0,0,0,0,0,0,0,0,0"/>
              </v:shape>
              <v:shape id="AutoShape 12" style="position:absolute;left:513;top:942;width:466;height:216;visibility:visible;mso-wrap-style:square;v-text-anchor:top" coordsize="466,216" o:spid="_x0000_s1031" fillcolor="#768d99" stroked="f" path="m142,108l136,80,121,58,99,43,71,37,43,43,21,58,6,80,,108r6,28l21,158r22,15l71,179r28,-6l121,158r15,-22l142,108xm466,l250,,208,9,174,32,151,66r-9,42l151,150r23,34l208,207r42,9l466,216r,-65l250,151r-17,-3l219,138r-9,-13l207,108r3,-17l219,77r14,-9l250,65r216,l46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U9H8yQAAAOIAAAAPAAAAZHJzL2Rvd25yZXYueG1sRI/dagIx&#10;FITvC32HcAq9q4lWFtkaZRFaf4oXrj7AYXO6u3RzsiSprm9vBKGXw8x8w8yXg+3EmXxoHWsYjxQI&#10;4sqZlmsNp+Pn2wxEiMgGO8ek4UoBlovnpznmxl34QOcy1iJBOOSooYmxz6UMVUMWw8j1xMn7cd5i&#10;TNLX0ni8JLjt5ESpTFpsOS002NOqoeq3/LMaCtkfiy8VsmG1/TanXbn36/Ve69eXofgAEWmI/+FH&#10;e2M0TFU2G79PVAb3S+kOyMUNAAD//wMAUEsBAi0AFAAGAAgAAAAhANvh9svuAAAAhQEAABMAAAAA&#10;AAAAAAAAAAAAAAAAAFtDb250ZW50X1R5cGVzXS54bWxQSwECLQAUAAYACAAAACEAWvQsW78AAAAV&#10;AQAACwAAAAAAAAAAAAAAAAAfAQAAX3JlbHMvLnJlbHNQSwECLQAUAAYACAAAACEAJFPR/MkAAADi&#10;AAAADwAAAAAAAAAAAAAAAAAHAgAAZHJzL2Rvd25yZXYueG1sUEsFBgAAAAADAAMAtwAAAP0CAAAA&#10;AA==&#10;">
                <v:path arrowok="t" o:connecttype="custom" o:connectlocs="142,1050;136,1022;121,1000;99,985;71,979;43,985;21,1000;6,1022;0,1050;6,1078;21,1100;43,1115;71,1121;99,1115;121,1100;136,1078;142,1050;466,942;250,942;208,951;174,974;151,1008;142,1050;151,1092;174,1126;208,1149;250,1158;466,1158;466,1093;250,1093;233,1090;219,1080;210,1067;207,1050;210,1033;219,1019;233,1010;250,1007;466,1007;466,942" o:connectangles="0,0,0,0,0,0,0,0,0,0,0,0,0,0,0,0,0,0,0,0,0,0,0,0,0,0,0,0,0,0,0,0,0,0,0,0,0,0,0,0"/>
              </v:shape>
              <v:shape id="Freeform 11" style="position:absolute;left:1388;top:978;width:143;height:143;visibility:visible;mso-wrap-style:square;v-text-anchor:top" coordsize="143,143" o:spid="_x0000_s1032" fillcolor="#fff200" stroked="f" path="m71,l43,6,21,21,5,43,,71,5,99r16,22l43,136r28,6l98,136r23,-15l136,99r6,-28l136,43,121,21,98,6,7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jxlPyQAAAOMAAAAPAAAAZHJzL2Rvd25yZXYueG1sRE9fS8Mw&#10;EH8X/A7hhL25tMrm1i0bIhQEX7Q6xt6uza0tNpfaZF389stA8PF+/2+9DaYTIw2utawgnSYgiCur&#10;W64VfH3m9wsQziNr7CyTgl9ysN3c3qwx0/bMHzQWvhYxhF2GChrv+0xKVzVk0E1tTxy5ox0M+ngO&#10;tdQDnmO46eRDksylwZZjQ4M9vTRUfRcno6A85LrYlaMMb+1+V1L18x7yuVKTu/C8AuEp+H/xn/tV&#10;x/mzx3T5NEsXS7j+FAGQmwsAAAD//wMAUEsBAi0AFAAGAAgAAAAhANvh9svuAAAAhQEAABMAAAAA&#10;AAAAAAAAAAAAAAAAAFtDb250ZW50X1R5cGVzXS54bWxQSwECLQAUAAYACAAAACEAWvQsW78AAAAV&#10;AQAACwAAAAAAAAAAAAAAAAAfAQAAX3JlbHMvLnJlbHNQSwECLQAUAAYACAAAACEAu48ZT8kAAADj&#10;AAAADwAAAAAAAAAAAAAAAAAHAgAAZHJzL2Rvd25yZXYueG1sUEsFBgAAAAADAAMAtwAAAP0CAAAA&#10;AA==&#10;">
                <v:path arrowok="t" o:connecttype="custom" o:connectlocs="71,979;43,985;21,1000;5,1022;0,1050;5,1078;21,1100;43,1115;71,1121;98,1115;121,1100;136,1078;142,1050;136,1022;121,1000;98,985;71,979" o:connectangles="0,0,0,0,0,0,0,0,0,0,0,0,0,0,0,0,0"/>
              </v:shape>
              <v:shape id="Freeform 10" style="position:absolute;left:950;top:1416;width:143;height:143;visibility:visible;mso-wrap-style:square;v-text-anchor:top" coordsize="143,143" o:spid="_x0000_s1033" fillcolor="#412d89" stroked="f" path="m71,l43,5,21,21,5,43,,71,5,98r16,23l43,136r28,6l99,136r22,-15l136,98r6,-27l136,43,121,21,99,5,7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vTdNyAAAAOIAAAAPAAAAZHJzL2Rvd25yZXYueG1sRE/LSgMx&#10;FN0L/kO4ghuxSZUZnLFp8YFQ7Mrqxt11cjszdHITktimf28WQpeH816ssp3EgUIcHWuYzxQI4s6Z&#10;kXsNX59vtw8gYkI2ODkmDSeKsFpeXiywNe7IH3TYpl6UEI4tahhS8q2UsRvIYpw5T1y4nQsWU4Gh&#10;lybgsYTbSd4pVUuLI5eGAT29DNTtt79Ww/cm+/3z68bndXPa/QRV3bybSuvrq/z0CCJRTmfxv3tt&#10;NNSNqpr7eV02l0vlDsjlHwAAAP//AwBQSwECLQAUAAYACAAAACEA2+H2y+4AAACFAQAAEwAAAAAA&#10;AAAAAAAAAAAAAAAAW0NvbnRlbnRfVHlwZXNdLnhtbFBLAQItABQABgAIAAAAIQBa9CxbvwAAABUB&#10;AAALAAAAAAAAAAAAAAAAAB8BAABfcmVscy8ucmVsc1BLAQItABQABgAIAAAAIQBovTdNyAAAAOIA&#10;AAAPAAAAAAAAAAAAAAAAAAcCAABkcnMvZG93bnJldi54bWxQSwUGAAAAAAMAAwC3AAAA/AIAAAAA&#10;">
                <v:path arrowok="t" o:connecttype="custom" o:connectlocs="71,1417;43,1422;21,1438;5,1460;0,1488;5,1515;21,1538;43,1553;71,1559;99,1553;121,1538;136,1515;142,1488;136,1460;121,1438;99,1422;71,1417" o:connectangles="0,0,0,0,0,0,0,0,0,0,0,0,0,0,0,0,0"/>
              </v:shape>
              <v:shape id="AutoShape 9" style="position:absolute;left:914;top:541;width:216;height:466;visibility:visible;mso-wrap-style:square;v-text-anchor:top" coordsize="216,466" o:spid="_x0000_s1034" fillcolor="#0072bc" stroked="f" path="m179,71l173,43,158,21,136,6,108,,80,6,58,21,42,43,37,71r5,28l58,121r22,16l108,142r28,-5l158,121,173,99r6,-28xm216,250r-9,-42l184,174,150,151r-42,-9l66,151,32,174,9,208,,250,,466r65,l65,250r3,-17l77,220,91,210r17,-3l125,210r13,10l148,233r3,17l151,401r65,l216,25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jX1WyAAAAOMAAAAPAAAAZHJzL2Rvd25yZXYueG1sRE9fa8Iw&#10;EH8f7DuEG+xFZmoR7TqjTMWxN7XrB7g1Z1NsLqXJtH77ZSDs8X7/b7EabCsu1PvGsYLJOAFBXDnd&#10;cK2g/Nq9ZCB8QNbYOiYFN/KwWj4+LDDX7spHuhShFjGEfY4KTAhdLqWvDFn0Y9cRR+7keoshnn0t&#10;dY/XGG5bmSbJTFpsODYY7GhjqDoXP1aBpNIcT6PtpvaH9Lwr9uuP8ntQ6vlpeH8DEWgI/+K7+1PH&#10;+eksm2av8+kc/n6KAMjlLwAAAP//AwBQSwECLQAUAAYACAAAACEA2+H2y+4AAACFAQAAEwAAAAAA&#10;AAAAAAAAAAAAAAAAW0NvbnRlbnRfVHlwZXNdLnhtbFBLAQItABQABgAIAAAAIQBa9CxbvwAAABUB&#10;AAALAAAAAAAAAAAAAAAAAB8BAABfcmVscy8ucmVsc1BLAQItABQABgAIAAAAIQCWjX1WyAAAAOMA&#10;AAAPAAAAAAAAAAAAAAAAAAcCAABkcnMvZG93bnJldi54bWxQSwUGAAAAAAMAAwC3AAAA/AIAAAAA&#10;">
                <v:path arrowok="t" o:connecttype="custom" o:connectlocs="179,612;173,584;158,562;136,547;108,541;80,547;58,562;42,584;37,612;42,640;58,662;80,678;108,683;136,678;158,662;173,640;179,612;216,791;207,749;184,715;150,692;108,683;66,692;32,715;9,749;0,791;0,1007;65,1007;65,791;68,774;77,761;91,751;108,748;125,751;138,761;148,774;151,791;151,942;216,942;216,791" o:connectangles="0,0,0,0,0,0,0,0,0,0,0,0,0,0,0,0,0,0,0,0,0,0,0,0,0,0,0,0,0,0,0,0,0,0,0,0,0,0,0,0"/>
              </v:shape>
              <v:shape id="Freeform 8" style="position:absolute;left:1065;top:942;width:324;height:216;visibility:visible;mso-wrap-style:square;v-text-anchor:top" coordsize="324,216" o:spid="_x0000_s1035" fillcolor="#fff200" stroked="f" path="m216,l,,,65r216,l233,68r13,9l256,91r3,17l256,125r-10,13l233,148r-17,3l,151r,65l216,216r42,-9l292,184r23,-34l324,108,315,66,292,32,258,9,21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xa5/ywAAAOIAAAAPAAAAZHJzL2Rvd25yZXYueG1sRI9BS8NA&#10;FITvQv/D8gRvdlOFmqTdlmJRPPRgY4UeH9nXbDD7Nu6uTfz33YLgcZiZb5jlerSdOJMPrWMFs2kG&#10;grh2uuVGweHj5T4HESKyxs4xKfilAOvV5GaJpXYD7+lcxUYkCIcSFZgY+1LKUBuyGKauJ07eyXmL&#10;MUnfSO1xSHDbyYcsm0uLLacFgz09G6q/qh+roBoO79+PO/oc2/1pmx9fd1tvglJ3t+NmASLSGP/D&#10;f+03rWBezJ6KIssLuF5Kd0CuLgAAAP//AwBQSwECLQAUAAYACAAAACEA2+H2y+4AAACFAQAAEwAA&#10;AAAAAAAAAAAAAAAAAAAAW0NvbnRlbnRfVHlwZXNdLnhtbFBLAQItABQABgAIAAAAIQBa9CxbvwAA&#10;ABUBAAALAAAAAAAAAAAAAAAAAB8BAABfcmVscy8ucmVsc1BLAQItABQABgAIAAAAIQD7xa5/ywAA&#10;AOIAAAAPAAAAAAAAAAAAAAAAAAcCAABkcnMvZG93bnJldi54bWxQSwUGAAAAAAMAAwC3AAAA/wIA&#10;AAAA&#10;">
                <v:path arrowok="t" o:connecttype="custom" o:connectlocs="216,942;0,942;0,1007;216,1007;233,1010;246,1019;256,1033;259,1050;256,1067;246,1080;233,1090;216,1093;0,1093;0,1158;216,1158;258,1149;292,1126;315,1092;324,1050;315,1008;292,974;258,951;216,942" o:connectangles="0,0,0,0,0,0,0,0,0,0,0,0,0,0,0,0,0,0,0,0,0,0,0"/>
              </v:shape>
              <v:shape id="Freeform 7" style="position:absolute;left:914;top:1093;width:216;height:324;visibility:visible;mso-wrap-style:square;v-text-anchor:top" coordsize="216,324" o:spid="_x0000_s1036" fillcolor="#412d89" stroked="f" path="m216,l151,r,216l148,233r-10,13l125,256r-17,3l91,256,77,246,68,233,65,216,65,65,,65,,216r9,42l32,292r34,23l108,324r42,-9l184,292r23,-34l216,216,21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mIxryAAAAOMAAAAPAAAAZHJzL2Rvd25yZXYueG1sRE/NasJA&#10;EL4XfIdlhF5K3aQFjamriLbgxYOp0OuwO01Cs7Mxu5rYp+8WBI/z/c9iNdhGXKjztWMF6SQBQayd&#10;qblUcPz8eM5A+IBssHFMCq7kYbUcPSwwN67nA12KUIoYwj5HBVUIbS6l1xVZ9BPXEkfu23UWQzy7&#10;UpoO+xhuG/mSJFNpsebYUGFLm4r0T3G2Cvbz39qfks37dse6b92Vn476S6nH8bB+AxFoCHfxzb0z&#10;cf40S2ez+WuWwv9PEQC5/AMAAP//AwBQSwECLQAUAAYACAAAACEA2+H2y+4AAACFAQAAEwAAAAAA&#10;AAAAAAAAAAAAAAAAW0NvbnRlbnRfVHlwZXNdLnhtbFBLAQItABQABgAIAAAAIQBa9CxbvwAAABUB&#10;AAALAAAAAAAAAAAAAAAAAB8BAABfcmVscy8ucmVsc1BLAQItABQABgAIAAAAIQBrmIxryAAAAOMA&#10;AAAPAAAAAAAAAAAAAAAAAAcCAABkcnMvZG93bnJldi54bWxQSwUGAAAAAAMAAwC3AAAA/AIAAAAA&#10;">
                <v:path arrowok="t" o:connecttype="custom" o:connectlocs="216,1093;151,1093;151,1309;148,1326;138,1339;125,1349;108,1352;91,1349;77,1339;68,1326;65,1309;65,1158;0,1158;0,1309;9,1351;32,1385;66,1408;108,1417;150,1408;184,1385;207,1351;216,1309;216,1093" o:connectangles="0,0,0,0,0,0,0,0,0,0,0,0,0,0,0,0,0,0,0,0,0,0,0"/>
              </v:shape>
              <w10:wrap anchorx="page" anchory="page"/>
            </v:group>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3481177"/>
    <w:multiLevelType w:val="hybridMultilevel"/>
    <w:tmpl w:val="885CAA5C"/>
    <w:lvl w:ilvl="0" w:tplc="DDCC8DC4">
      <w:start w:val="1"/>
      <w:numFmt w:val="bullet"/>
      <w:lvlText w:val=""/>
      <w:lvlJc w:val="left"/>
      <w:pPr>
        <w:ind w:left="720" w:hanging="360"/>
      </w:pPr>
      <w:rPr>
        <w:rFonts w:hint="default" w:ascii="Wingdings" w:hAnsi="Wingdings"/>
        <w:color w:val="002060"/>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1" w15:restartNumberingAfterBreak="0">
    <w:nsid w:val="056B7E47"/>
    <w:multiLevelType w:val="hybridMultilevel"/>
    <w:tmpl w:val="ECBC7CDE"/>
    <w:lvl w:ilvl="0" w:tplc="7616883A">
      <w:numFmt w:val="bullet"/>
      <w:lvlText w:val="•"/>
      <w:lvlJc w:val="left"/>
      <w:pPr>
        <w:ind w:left="720" w:hanging="360"/>
      </w:pPr>
      <w:rPr>
        <w:rFonts w:hint="default" w:ascii="Arial" w:hAnsi="Arial" w:eastAsia="Times New Roman" w:cs="Arial"/>
      </w:rPr>
    </w:lvl>
    <w:lvl w:ilvl="1" w:tplc="B7A26D2E">
      <w:numFmt w:val="bullet"/>
      <w:lvlText w:val=""/>
      <w:lvlJc w:val="left"/>
      <w:pPr>
        <w:ind w:left="1440" w:hanging="360"/>
      </w:pPr>
      <w:rPr>
        <w:rFonts w:hint="default" w:ascii="Symbol" w:hAnsi="Symbol" w:eastAsia="Times New Roman" w:cs="Times New Roman"/>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2" w15:restartNumberingAfterBreak="0">
    <w:nsid w:val="0A743538"/>
    <w:multiLevelType w:val="multilevel"/>
    <w:tmpl w:val="C9425FE6"/>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3" w15:restartNumberingAfterBreak="0">
    <w:nsid w:val="0B6559B4"/>
    <w:multiLevelType w:val="hybridMultilevel"/>
    <w:tmpl w:val="D3C84EDC"/>
    <w:lvl w:ilvl="0" w:tplc="08090001">
      <w:start w:val="1"/>
      <w:numFmt w:val="bullet"/>
      <w:lvlText w:val=""/>
      <w:lvlJc w:val="left"/>
      <w:pPr>
        <w:ind w:left="720" w:hanging="360"/>
      </w:pPr>
      <w:rPr>
        <w:rFonts w:hint="default" w:ascii="Symbol" w:hAnsi="Symbol"/>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4" w15:restartNumberingAfterBreak="0">
    <w:nsid w:val="0EA759A0"/>
    <w:multiLevelType w:val="multilevel"/>
    <w:tmpl w:val="410E0B1E"/>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5" w15:restartNumberingAfterBreak="0">
    <w:nsid w:val="1AF5663F"/>
    <w:multiLevelType w:val="multilevel"/>
    <w:tmpl w:val="83CA5018"/>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6" w15:restartNumberingAfterBreak="0">
    <w:nsid w:val="1EA00989"/>
    <w:multiLevelType w:val="hybridMultilevel"/>
    <w:tmpl w:val="94C48B0E"/>
    <w:lvl w:ilvl="0" w:tplc="08090001">
      <w:start w:val="1"/>
      <w:numFmt w:val="bullet"/>
      <w:lvlText w:val=""/>
      <w:lvlJc w:val="left"/>
      <w:pPr>
        <w:ind w:left="827" w:hanging="360"/>
      </w:pPr>
      <w:rPr>
        <w:rFonts w:hint="default" w:ascii="Symbol" w:hAnsi="Symbol"/>
      </w:rPr>
    </w:lvl>
    <w:lvl w:ilvl="1" w:tplc="08090003" w:tentative="1">
      <w:start w:val="1"/>
      <w:numFmt w:val="bullet"/>
      <w:lvlText w:val="o"/>
      <w:lvlJc w:val="left"/>
      <w:pPr>
        <w:ind w:left="1547" w:hanging="360"/>
      </w:pPr>
      <w:rPr>
        <w:rFonts w:hint="default" w:ascii="Courier New" w:hAnsi="Courier New" w:cs="Courier New"/>
      </w:rPr>
    </w:lvl>
    <w:lvl w:ilvl="2" w:tplc="08090005" w:tentative="1">
      <w:start w:val="1"/>
      <w:numFmt w:val="bullet"/>
      <w:lvlText w:val=""/>
      <w:lvlJc w:val="left"/>
      <w:pPr>
        <w:ind w:left="2267" w:hanging="360"/>
      </w:pPr>
      <w:rPr>
        <w:rFonts w:hint="default" w:ascii="Wingdings" w:hAnsi="Wingdings"/>
      </w:rPr>
    </w:lvl>
    <w:lvl w:ilvl="3" w:tplc="08090001" w:tentative="1">
      <w:start w:val="1"/>
      <w:numFmt w:val="bullet"/>
      <w:lvlText w:val=""/>
      <w:lvlJc w:val="left"/>
      <w:pPr>
        <w:ind w:left="2987" w:hanging="360"/>
      </w:pPr>
      <w:rPr>
        <w:rFonts w:hint="default" w:ascii="Symbol" w:hAnsi="Symbol"/>
      </w:rPr>
    </w:lvl>
    <w:lvl w:ilvl="4" w:tplc="08090003" w:tentative="1">
      <w:start w:val="1"/>
      <w:numFmt w:val="bullet"/>
      <w:lvlText w:val="o"/>
      <w:lvlJc w:val="left"/>
      <w:pPr>
        <w:ind w:left="3707" w:hanging="360"/>
      </w:pPr>
      <w:rPr>
        <w:rFonts w:hint="default" w:ascii="Courier New" w:hAnsi="Courier New" w:cs="Courier New"/>
      </w:rPr>
    </w:lvl>
    <w:lvl w:ilvl="5" w:tplc="08090005" w:tentative="1">
      <w:start w:val="1"/>
      <w:numFmt w:val="bullet"/>
      <w:lvlText w:val=""/>
      <w:lvlJc w:val="left"/>
      <w:pPr>
        <w:ind w:left="4427" w:hanging="360"/>
      </w:pPr>
      <w:rPr>
        <w:rFonts w:hint="default" w:ascii="Wingdings" w:hAnsi="Wingdings"/>
      </w:rPr>
    </w:lvl>
    <w:lvl w:ilvl="6" w:tplc="08090001" w:tentative="1">
      <w:start w:val="1"/>
      <w:numFmt w:val="bullet"/>
      <w:lvlText w:val=""/>
      <w:lvlJc w:val="left"/>
      <w:pPr>
        <w:ind w:left="5147" w:hanging="360"/>
      </w:pPr>
      <w:rPr>
        <w:rFonts w:hint="default" w:ascii="Symbol" w:hAnsi="Symbol"/>
      </w:rPr>
    </w:lvl>
    <w:lvl w:ilvl="7" w:tplc="08090003" w:tentative="1">
      <w:start w:val="1"/>
      <w:numFmt w:val="bullet"/>
      <w:lvlText w:val="o"/>
      <w:lvlJc w:val="left"/>
      <w:pPr>
        <w:ind w:left="5867" w:hanging="360"/>
      </w:pPr>
      <w:rPr>
        <w:rFonts w:hint="default" w:ascii="Courier New" w:hAnsi="Courier New" w:cs="Courier New"/>
      </w:rPr>
    </w:lvl>
    <w:lvl w:ilvl="8" w:tplc="08090005" w:tentative="1">
      <w:start w:val="1"/>
      <w:numFmt w:val="bullet"/>
      <w:lvlText w:val=""/>
      <w:lvlJc w:val="left"/>
      <w:pPr>
        <w:ind w:left="6587" w:hanging="360"/>
      </w:pPr>
      <w:rPr>
        <w:rFonts w:hint="default" w:ascii="Wingdings" w:hAnsi="Wingdings"/>
      </w:rPr>
    </w:lvl>
  </w:abstractNum>
  <w:abstractNum w:abstractNumId="7" w15:restartNumberingAfterBreak="0">
    <w:nsid w:val="220C6189"/>
    <w:multiLevelType w:val="hybridMultilevel"/>
    <w:tmpl w:val="27A43CA0"/>
    <w:lvl w:ilvl="0" w:tplc="08090005">
      <w:start w:val="1"/>
      <w:numFmt w:val="bullet"/>
      <w:lvlText w:val=""/>
      <w:lvlJc w:val="left"/>
      <w:pPr>
        <w:ind w:left="720" w:hanging="360"/>
      </w:pPr>
      <w:rPr>
        <w:rFonts w:hint="default" w:ascii="Wingdings" w:hAnsi="Wingdings"/>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8" w15:restartNumberingAfterBreak="0">
    <w:nsid w:val="22444046"/>
    <w:multiLevelType w:val="hybridMultilevel"/>
    <w:tmpl w:val="00586982"/>
    <w:lvl w:ilvl="0" w:tplc="7616883A">
      <w:numFmt w:val="bullet"/>
      <w:lvlText w:val="•"/>
      <w:lvlJc w:val="left"/>
      <w:pPr>
        <w:ind w:left="720" w:hanging="360"/>
      </w:pPr>
      <w:rPr>
        <w:rFonts w:hint="default" w:ascii="Arial" w:hAnsi="Arial" w:eastAsia="Times New Roman" w:cs="Arial"/>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9" w15:restartNumberingAfterBreak="0">
    <w:nsid w:val="2BE10F5B"/>
    <w:multiLevelType w:val="hybridMultilevel"/>
    <w:tmpl w:val="62D063F2"/>
    <w:lvl w:ilvl="0" w:tplc="08090001">
      <w:start w:val="1"/>
      <w:numFmt w:val="bullet"/>
      <w:lvlText w:val=""/>
      <w:lvlJc w:val="left"/>
      <w:pPr>
        <w:ind w:left="827" w:hanging="360"/>
      </w:pPr>
      <w:rPr>
        <w:rFonts w:hint="default" w:ascii="Symbol" w:hAnsi="Symbol"/>
      </w:rPr>
    </w:lvl>
    <w:lvl w:ilvl="1" w:tplc="08090003" w:tentative="1">
      <w:start w:val="1"/>
      <w:numFmt w:val="bullet"/>
      <w:lvlText w:val="o"/>
      <w:lvlJc w:val="left"/>
      <w:pPr>
        <w:ind w:left="1547" w:hanging="360"/>
      </w:pPr>
      <w:rPr>
        <w:rFonts w:hint="default" w:ascii="Courier New" w:hAnsi="Courier New" w:cs="Courier New"/>
      </w:rPr>
    </w:lvl>
    <w:lvl w:ilvl="2" w:tplc="08090005" w:tentative="1">
      <w:start w:val="1"/>
      <w:numFmt w:val="bullet"/>
      <w:lvlText w:val=""/>
      <w:lvlJc w:val="left"/>
      <w:pPr>
        <w:ind w:left="2267" w:hanging="360"/>
      </w:pPr>
      <w:rPr>
        <w:rFonts w:hint="default" w:ascii="Wingdings" w:hAnsi="Wingdings"/>
      </w:rPr>
    </w:lvl>
    <w:lvl w:ilvl="3" w:tplc="08090001" w:tentative="1">
      <w:start w:val="1"/>
      <w:numFmt w:val="bullet"/>
      <w:lvlText w:val=""/>
      <w:lvlJc w:val="left"/>
      <w:pPr>
        <w:ind w:left="2987" w:hanging="360"/>
      </w:pPr>
      <w:rPr>
        <w:rFonts w:hint="default" w:ascii="Symbol" w:hAnsi="Symbol"/>
      </w:rPr>
    </w:lvl>
    <w:lvl w:ilvl="4" w:tplc="08090003" w:tentative="1">
      <w:start w:val="1"/>
      <w:numFmt w:val="bullet"/>
      <w:lvlText w:val="o"/>
      <w:lvlJc w:val="left"/>
      <w:pPr>
        <w:ind w:left="3707" w:hanging="360"/>
      </w:pPr>
      <w:rPr>
        <w:rFonts w:hint="default" w:ascii="Courier New" w:hAnsi="Courier New" w:cs="Courier New"/>
      </w:rPr>
    </w:lvl>
    <w:lvl w:ilvl="5" w:tplc="08090005" w:tentative="1">
      <w:start w:val="1"/>
      <w:numFmt w:val="bullet"/>
      <w:lvlText w:val=""/>
      <w:lvlJc w:val="left"/>
      <w:pPr>
        <w:ind w:left="4427" w:hanging="360"/>
      </w:pPr>
      <w:rPr>
        <w:rFonts w:hint="default" w:ascii="Wingdings" w:hAnsi="Wingdings"/>
      </w:rPr>
    </w:lvl>
    <w:lvl w:ilvl="6" w:tplc="08090001" w:tentative="1">
      <w:start w:val="1"/>
      <w:numFmt w:val="bullet"/>
      <w:lvlText w:val=""/>
      <w:lvlJc w:val="left"/>
      <w:pPr>
        <w:ind w:left="5147" w:hanging="360"/>
      </w:pPr>
      <w:rPr>
        <w:rFonts w:hint="default" w:ascii="Symbol" w:hAnsi="Symbol"/>
      </w:rPr>
    </w:lvl>
    <w:lvl w:ilvl="7" w:tplc="08090003" w:tentative="1">
      <w:start w:val="1"/>
      <w:numFmt w:val="bullet"/>
      <w:lvlText w:val="o"/>
      <w:lvlJc w:val="left"/>
      <w:pPr>
        <w:ind w:left="5867" w:hanging="360"/>
      </w:pPr>
      <w:rPr>
        <w:rFonts w:hint="default" w:ascii="Courier New" w:hAnsi="Courier New" w:cs="Courier New"/>
      </w:rPr>
    </w:lvl>
    <w:lvl w:ilvl="8" w:tplc="08090005" w:tentative="1">
      <w:start w:val="1"/>
      <w:numFmt w:val="bullet"/>
      <w:lvlText w:val=""/>
      <w:lvlJc w:val="left"/>
      <w:pPr>
        <w:ind w:left="6587" w:hanging="360"/>
      </w:pPr>
      <w:rPr>
        <w:rFonts w:hint="default" w:ascii="Wingdings" w:hAnsi="Wingdings"/>
      </w:rPr>
    </w:lvl>
  </w:abstractNum>
  <w:abstractNum w:abstractNumId="10" w15:restartNumberingAfterBreak="0">
    <w:nsid w:val="309614AD"/>
    <w:multiLevelType w:val="multilevel"/>
    <w:tmpl w:val="A92683E2"/>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11" w15:restartNumberingAfterBreak="0">
    <w:nsid w:val="30E61615"/>
    <w:multiLevelType w:val="hybridMultilevel"/>
    <w:tmpl w:val="A4DC127A"/>
    <w:lvl w:ilvl="0" w:tplc="08090001">
      <w:start w:val="1"/>
      <w:numFmt w:val="bullet"/>
      <w:lvlText w:val=""/>
      <w:lvlJc w:val="left"/>
      <w:pPr>
        <w:ind w:left="720" w:hanging="360"/>
      </w:pPr>
      <w:rPr>
        <w:rFonts w:hint="default" w:ascii="Symbol" w:hAnsi="Symbol"/>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12" w15:restartNumberingAfterBreak="0">
    <w:nsid w:val="357F7EC0"/>
    <w:multiLevelType w:val="multilevel"/>
    <w:tmpl w:val="DD14CA78"/>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13" w15:restartNumberingAfterBreak="0">
    <w:nsid w:val="413F59E5"/>
    <w:multiLevelType w:val="hybridMultilevel"/>
    <w:tmpl w:val="D1787024"/>
    <w:lvl w:ilvl="0" w:tplc="08090005">
      <w:start w:val="1"/>
      <w:numFmt w:val="bullet"/>
      <w:lvlText w:val=""/>
      <w:lvlJc w:val="left"/>
      <w:pPr>
        <w:ind w:left="720" w:hanging="360"/>
      </w:pPr>
      <w:rPr>
        <w:rFonts w:hint="default" w:ascii="Wingdings" w:hAnsi="Wingdings"/>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14" w15:restartNumberingAfterBreak="0">
    <w:nsid w:val="41A63E7E"/>
    <w:multiLevelType w:val="multilevel"/>
    <w:tmpl w:val="37F045C0"/>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15" w15:restartNumberingAfterBreak="0">
    <w:nsid w:val="5D096463"/>
    <w:multiLevelType w:val="hybridMultilevel"/>
    <w:tmpl w:val="E5EE6734"/>
    <w:lvl w:ilvl="0" w:tplc="DDCC8DC4">
      <w:start w:val="1"/>
      <w:numFmt w:val="bullet"/>
      <w:lvlText w:val=""/>
      <w:lvlJc w:val="left"/>
      <w:pPr>
        <w:ind w:left="1440" w:hanging="360"/>
      </w:pPr>
      <w:rPr>
        <w:rFonts w:hint="default" w:ascii="Wingdings" w:hAnsi="Wingdings"/>
        <w:color w:val="002060"/>
      </w:rPr>
    </w:lvl>
    <w:lvl w:ilvl="1" w:tplc="08090003" w:tentative="1">
      <w:start w:val="1"/>
      <w:numFmt w:val="bullet"/>
      <w:lvlText w:val="o"/>
      <w:lvlJc w:val="left"/>
      <w:pPr>
        <w:ind w:left="2160" w:hanging="360"/>
      </w:pPr>
      <w:rPr>
        <w:rFonts w:hint="default" w:ascii="Courier New" w:hAnsi="Courier New" w:cs="Courier New"/>
      </w:rPr>
    </w:lvl>
    <w:lvl w:ilvl="2" w:tplc="08090005" w:tentative="1">
      <w:start w:val="1"/>
      <w:numFmt w:val="bullet"/>
      <w:lvlText w:val=""/>
      <w:lvlJc w:val="left"/>
      <w:pPr>
        <w:ind w:left="2880" w:hanging="360"/>
      </w:pPr>
      <w:rPr>
        <w:rFonts w:hint="default" w:ascii="Wingdings" w:hAnsi="Wingdings"/>
      </w:rPr>
    </w:lvl>
    <w:lvl w:ilvl="3" w:tplc="08090001" w:tentative="1">
      <w:start w:val="1"/>
      <w:numFmt w:val="bullet"/>
      <w:lvlText w:val=""/>
      <w:lvlJc w:val="left"/>
      <w:pPr>
        <w:ind w:left="3600" w:hanging="360"/>
      </w:pPr>
      <w:rPr>
        <w:rFonts w:hint="default" w:ascii="Symbol" w:hAnsi="Symbol"/>
      </w:rPr>
    </w:lvl>
    <w:lvl w:ilvl="4" w:tplc="08090003" w:tentative="1">
      <w:start w:val="1"/>
      <w:numFmt w:val="bullet"/>
      <w:lvlText w:val="o"/>
      <w:lvlJc w:val="left"/>
      <w:pPr>
        <w:ind w:left="4320" w:hanging="360"/>
      </w:pPr>
      <w:rPr>
        <w:rFonts w:hint="default" w:ascii="Courier New" w:hAnsi="Courier New" w:cs="Courier New"/>
      </w:rPr>
    </w:lvl>
    <w:lvl w:ilvl="5" w:tplc="08090005" w:tentative="1">
      <w:start w:val="1"/>
      <w:numFmt w:val="bullet"/>
      <w:lvlText w:val=""/>
      <w:lvlJc w:val="left"/>
      <w:pPr>
        <w:ind w:left="5040" w:hanging="360"/>
      </w:pPr>
      <w:rPr>
        <w:rFonts w:hint="default" w:ascii="Wingdings" w:hAnsi="Wingdings"/>
      </w:rPr>
    </w:lvl>
    <w:lvl w:ilvl="6" w:tplc="08090001" w:tentative="1">
      <w:start w:val="1"/>
      <w:numFmt w:val="bullet"/>
      <w:lvlText w:val=""/>
      <w:lvlJc w:val="left"/>
      <w:pPr>
        <w:ind w:left="5760" w:hanging="360"/>
      </w:pPr>
      <w:rPr>
        <w:rFonts w:hint="default" w:ascii="Symbol" w:hAnsi="Symbol"/>
      </w:rPr>
    </w:lvl>
    <w:lvl w:ilvl="7" w:tplc="08090003" w:tentative="1">
      <w:start w:val="1"/>
      <w:numFmt w:val="bullet"/>
      <w:lvlText w:val="o"/>
      <w:lvlJc w:val="left"/>
      <w:pPr>
        <w:ind w:left="6480" w:hanging="360"/>
      </w:pPr>
      <w:rPr>
        <w:rFonts w:hint="default" w:ascii="Courier New" w:hAnsi="Courier New" w:cs="Courier New"/>
      </w:rPr>
    </w:lvl>
    <w:lvl w:ilvl="8" w:tplc="08090005" w:tentative="1">
      <w:start w:val="1"/>
      <w:numFmt w:val="bullet"/>
      <w:lvlText w:val=""/>
      <w:lvlJc w:val="left"/>
      <w:pPr>
        <w:ind w:left="7200" w:hanging="360"/>
      </w:pPr>
      <w:rPr>
        <w:rFonts w:hint="default" w:ascii="Wingdings" w:hAnsi="Wingdings"/>
      </w:rPr>
    </w:lvl>
  </w:abstractNum>
  <w:abstractNum w:abstractNumId="16" w15:restartNumberingAfterBreak="0">
    <w:nsid w:val="614977F9"/>
    <w:multiLevelType w:val="hybridMultilevel"/>
    <w:tmpl w:val="9BFA4948"/>
    <w:lvl w:ilvl="0" w:tplc="7616883A">
      <w:numFmt w:val="bullet"/>
      <w:lvlText w:val="•"/>
      <w:lvlJc w:val="left"/>
      <w:pPr>
        <w:ind w:left="360" w:hanging="360"/>
      </w:pPr>
      <w:rPr>
        <w:rFonts w:hint="default" w:ascii="Arial" w:hAnsi="Arial" w:eastAsia="Times New Roman" w:cs="Arial"/>
      </w:rPr>
    </w:lvl>
    <w:lvl w:ilvl="1" w:tplc="08090003" w:tentative="1">
      <w:start w:val="1"/>
      <w:numFmt w:val="bullet"/>
      <w:lvlText w:val="o"/>
      <w:lvlJc w:val="left"/>
      <w:pPr>
        <w:ind w:left="1080" w:hanging="360"/>
      </w:pPr>
      <w:rPr>
        <w:rFonts w:hint="default" w:ascii="Courier New" w:hAnsi="Courier New" w:cs="Courier New"/>
      </w:rPr>
    </w:lvl>
    <w:lvl w:ilvl="2" w:tplc="08090005" w:tentative="1">
      <w:start w:val="1"/>
      <w:numFmt w:val="bullet"/>
      <w:lvlText w:val=""/>
      <w:lvlJc w:val="left"/>
      <w:pPr>
        <w:ind w:left="1800" w:hanging="360"/>
      </w:pPr>
      <w:rPr>
        <w:rFonts w:hint="default" w:ascii="Wingdings" w:hAnsi="Wingdings"/>
      </w:rPr>
    </w:lvl>
    <w:lvl w:ilvl="3" w:tplc="08090001" w:tentative="1">
      <w:start w:val="1"/>
      <w:numFmt w:val="bullet"/>
      <w:lvlText w:val=""/>
      <w:lvlJc w:val="left"/>
      <w:pPr>
        <w:ind w:left="2520" w:hanging="360"/>
      </w:pPr>
      <w:rPr>
        <w:rFonts w:hint="default" w:ascii="Symbol" w:hAnsi="Symbol"/>
      </w:rPr>
    </w:lvl>
    <w:lvl w:ilvl="4" w:tplc="08090003" w:tentative="1">
      <w:start w:val="1"/>
      <w:numFmt w:val="bullet"/>
      <w:lvlText w:val="o"/>
      <w:lvlJc w:val="left"/>
      <w:pPr>
        <w:ind w:left="3240" w:hanging="360"/>
      </w:pPr>
      <w:rPr>
        <w:rFonts w:hint="default" w:ascii="Courier New" w:hAnsi="Courier New" w:cs="Courier New"/>
      </w:rPr>
    </w:lvl>
    <w:lvl w:ilvl="5" w:tplc="08090005" w:tentative="1">
      <w:start w:val="1"/>
      <w:numFmt w:val="bullet"/>
      <w:lvlText w:val=""/>
      <w:lvlJc w:val="left"/>
      <w:pPr>
        <w:ind w:left="3960" w:hanging="360"/>
      </w:pPr>
      <w:rPr>
        <w:rFonts w:hint="default" w:ascii="Wingdings" w:hAnsi="Wingdings"/>
      </w:rPr>
    </w:lvl>
    <w:lvl w:ilvl="6" w:tplc="08090001" w:tentative="1">
      <w:start w:val="1"/>
      <w:numFmt w:val="bullet"/>
      <w:lvlText w:val=""/>
      <w:lvlJc w:val="left"/>
      <w:pPr>
        <w:ind w:left="4680" w:hanging="360"/>
      </w:pPr>
      <w:rPr>
        <w:rFonts w:hint="default" w:ascii="Symbol" w:hAnsi="Symbol"/>
      </w:rPr>
    </w:lvl>
    <w:lvl w:ilvl="7" w:tplc="08090003" w:tentative="1">
      <w:start w:val="1"/>
      <w:numFmt w:val="bullet"/>
      <w:lvlText w:val="o"/>
      <w:lvlJc w:val="left"/>
      <w:pPr>
        <w:ind w:left="5400" w:hanging="360"/>
      </w:pPr>
      <w:rPr>
        <w:rFonts w:hint="default" w:ascii="Courier New" w:hAnsi="Courier New" w:cs="Courier New"/>
      </w:rPr>
    </w:lvl>
    <w:lvl w:ilvl="8" w:tplc="08090005" w:tentative="1">
      <w:start w:val="1"/>
      <w:numFmt w:val="bullet"/>
      <w:lvlText w:val=""/>
      <w:lvlJc w:val="left"/>
      <w:pPr>
        <w:ind w:left="6120" w:hanging="360"/>
      </w:pPr>
      <w:rPr>
        <w:rFonts w:hint="default" w:ascii="Wingdings" w:hAnsi="Wingdings"/>
      </w:rPr>
    </w:lvl>
  </w:abstractNum>
  <w:abstractNum w:abstractNumId="17" w15:restartNumberingAfterBreak="0">
    <w:nsid w:val="64AE21A2"/>
    <w:multiLevelType w:val="multilevel"/>
    <w:tmpl w:val="F48C5E20"/>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18" w15:restartNumberingAfterBreak="0">
    <w:nsid w:val="68AB35E9"/>
    <w:multiLevelType w:val="hybridMultilevel"/>
    <w:tmpl w:val="1AA46510"/>
    <w:lvl w:ilvl="0" w:tplc="08090001">
      <w:start w:val="1"/>
      <w:numFmt w:val="bullet"/>
      <w:lvlText w:val=""/>
      <w:lvlJc w:val="left"/>
      <w:pPr>
        <w:ind w:left="720" w:hanging="360"/>
      </w:pPr>
      <w:rPr>
        <w:rFonts w:hint="default" w:ascii="Symbol" w:hAnsi="Symbol"/>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19" w15:restartNumberingAfterBreak="0">
    <w:nsid w:val="6A0C2420"/>
    <w:multiLevelType w:val="hybridMultilevel"/>
    <w:tmpl w:val="2E34F250"/>
    <w:lvl w:ilvl="0" w:tplc="7616883A">
      <w:numFmt w:val="bullet"/>
      <w:lvlText w:val="•"/>
      <w:lvlJc w:val="left"/>
      <w:pPr>
        <w:ind w:left="360" w:hanging="360"/>
      </w:pPr>
      <w:rPr>
        <w:rFonts w:hint="default" w:ascii="Arial" w:hAnsi="Arial" w:eastAsia="Times New Roman" w:cs="Arial"/>
      </w:rPr>
    </w:lvl>
    <w:lvl w:ilvl="1" w:tplc="08090003" w:tentative="1">
      <w:start w:val="1"/>
      <w:numFmt w:val="bullet"/>
      <w:lvlText w:val="o"/>
      <w:lvlJc w:val="left"/>
      <w:pPr>
        <w:ind w:left="1080" w:hanging="360"/>
      </w:pPr>
      <w:rPr>
        <w:rFonts w:hint="default" w:ascii="Courier New" w:hAnsi="Courier New" w:cs="Courier New"/>
      </w:rPr>
    </w:lvl>
    <w:lvl w:ilvl="2" w:tplc="08090005" w:tentative="1">
      <w:start w:val="1"/>
      <w:numFmt w:val="bullet"/>
      <w:lvlText w:val=""/>
      <w:lvlJc w:val="left"/>
      <w:pPr>
        <w:ind w:left="1800" w:hanging="360"/>
      </w:pPr>
      <w:rPr>
        <w:rFonts w:hint="default" w:ascii="Wingdings" w:hAnsi="Wingdings"/>
      </w:rPr>
    </w:lvl>
    <w:lvl w:ilvl="3" w:tplc="08090001" w:tentative="1">
      <w:start w:val="1"/>
      <w:numFmt w:val="bullet"/>
      <w:lvlText w:val=""/>
      <w:lvlJc w:val="left"/>
      <w:pPr>
        <w:ind w:left="2520" w:hanging="360"/>
      </w:pPr>
      <w:rPr>
        <w:rFonts w:hint="default" w:ascii="Symbol" w:hAnsi="Symbol"/>
      </w:rPr>
    </w:lvl>
    <w:lvl w:ilvl="4" w:tplc="08090003" w:tentative="1">
      <w:start w:val="1"/>
      <w:numFmt w:val="bullet"/>
      <w:lvlText w:val="o"/>
      <w:lvlJc w:val="left"/>
      <w:pPr>
        <w:ind w:left="3240" w:hanging="360"/>
      </w:pPr>
      <w:rPr>
        <w:rFonts w:hint="default" w:ascii="Courier New" w:hAnsi="Courier New" w:cs="Courier New"/>
      </w:rPr>
    </w:lvl>
    <w:lvl w:ilvl="5" w:tplc="08090005" w:tentative="1">
      <w:start w:val="1"/>
      <w:numFmt w:val="bullet"/>
      <w:lvlText w:val=""/>
      <w:lvlJc w:val="left"/>
      <w:pPr>
        <w:ind w:left="3960" w:hanging="360"/>
      </w:pPr>
      <w:rPr>
        <w:rFonts w:hint="default" w:ascii="Wingdings" w:hAnsi="Wingdings"/>
      </w:rPr>
    </w:lvl>
    <w:lvl w:ilvl="6" w:tplc="08090001" w:tentative="1">
      <w:start w:val="1"/>
      <w:numFmt w:val="bullet"/>
      <w:lvlText w:val=""/>
      <w:lvlJc w:val="left"/>
      <w:pPr>
        <w:ind w:left="4680" w:hanging="360"/>
      </w:pPr>
      <w:rPr>
        <w:rFonts w:hint="default" w:ascii="Symbol" w:hAnsi="Symbol"/>
      </w:rPr>
    </w:lvl>
    <w:lvl w:ilvl="7" w:tplc="08090003" w:tentative="1">
      <w:start w:val="1"/>
      <w:numFmt w:val="bullet"/>
      <w:lvlText w:val="o"/>
      <w:lvlJc w:val="left"/>
      <w:pPr>
        <w:ind w:left="5400" w:hanging="360"/>
      </w:pPr>
      <w:rPr>
        <w:rFonts w:hint="default" w:ascii="Courier New" w:hAnsi="Courier New" w:cs="Courier New"/>
      </w:rPr>
    </w:lvl>
    <w:lvl w:ilvl="8" w:tplc="08090005" w:tentative="1">
      <w:start w:val="1"/>
      <w:numFmt w:val="bullet"/>
      <w:lvlText w:val=""/>
      <w:lvlJc w:val="left"/>
      <w:pPr>
        <w:ind w:left="6120" w:hanging="360"/>
      </w:pPr>
      <w:rPr>
        <w:rFonts w:hint="default" w:ascii="Wingdings" w:hAnsi="Wingdings"/>
      </w:rPr>
    </w:lvl>
  </w:abstractNum>
  <w:abstractNum w:abstractNumId="20" w15:restartNumberingAfterBreak="0">
    <w:nsid w:val="6AC96397"/>
    <w:multiLevelType w:val="hybridMultilevel"/>
    <w:tmpl w:val="19067A76"/>
    <w:lvl w:ilvl="0" w:tplc="A8843B52">
      <w:start w:val="1"/>
      <w:numFmt w:val="decimal"/>
      <w:lvlText w:val="%1."/>
      <w:lvlJc w:val="left"/>
      <w:pPr>
        <w:ind w:left="720" w:hanging="72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1" w15:restartNumberingAfterBreak="0">
    <w:nsid w:val="6FDE75B4"/>
    <w:multiLevelType w:val="multilevel"/>
    <w:tmpl w:val="9FDAEFCA"/>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22" w15:restartNumberingAfterBreak="0">
    <w:nsid w:val="732060B7"/>
    <w:multiLevelType w:val="hybridMultilevel"/>
    <w:tmpl w:val="6A142346"/>
    <w:lvl w:ilvl="0" w:tplc="08090001">
      <w:start w:val="1"/>
      <w:numFmt w:val="bullet"/>
      <w:lvlText w:val=""/>
      <w:lvlJc w:val="left"/>
      <w:pPr>
        <w:ind w:left="827" w:hanging="360"/>
      </w:pPr>
      <w:rPr>
        <w:rFonts w:hint="default" w:ascii="Symbol" w:hAnsi="Symbol"/>
      </w:rPr>
    </w:lvl>
    <w:lvl w:ilvl="1" w:tplc="08090003" w:tentative="1">
      <w:start w:val="1"/>
      <w:numFmt w:val="bullet"/>
      <w:lvlText w:val="o"/>
      <w:lvlJc w:val="left"/>
      <w:pPr>
        <w:ind w:left="1547" w:hanging="360"/>
      </w:pPr>
      <w:rPr>
        <w:rFonts w:hint="default" w:ascii="Courier New" w:hAnsi="Courier New" w:cs="Courier New"/>
      </w:rPr>
    </w:lvl>
    <w:lvl w:ilvl="2" w:tplc="08090005" w:tentative="1">
      <w:start w:val="1"/>
      <w:numFmt w:val="bullet"/>
      <w:lvlText w:val=""/>
      <w:lvlJc w:val="left"/>
      <w:pPr>
        <w:ind w:left="2267" w:hanging="360"/>
      </w:pPr>
      <w:rPr>
        <w:rFonts w:hint="default" w:ascii="Wingdings" w:hAnsi="Wingdings"/>
      </w:rPr>
    </w:lvl>
    <w:lvl w:ilvl="3" w:tplc="08090001" w:tentative="1">
      <w:start w:val="1"/>
      <w:numFmt w:val="bullet"/>
      <w:lvlText w:val=""/>
      <w:lvlJc w:val="left"/>
      <w:pPr>
        <w:ind w:left="2987" w:hanging="360"/>
      </w:pPr>
      <w:rPr>
        <w:rFonts w:hint="default" w:ascii="Symbol" w:hAnsi="Symbol"/>
      </w:rPr>
    </w:lvl>
    <w:lvl w:ilvl="4" w:tplc="08090003" w:tentative="1">
      <w:start w:val="1"/>
      <w:numFmt w:val="bullet"/>
      <w:lvlText w:val="o"/>
      <w:lvlJc w:val="left"/>
      <w:pPr>
        <w:ind w:left="3707" w:hanging="360"/>
      </w:pPr>
      <w:rPr>
        <w:rFonts w:hint="default" w:ascii="Courier New" w:hAnsi="Courier New" w:cs="Courier New"/>
      </w:rPr>
    </w:lvl>
    <w:lvl w:ilvl="5" w:tplc="08090005" w:tentative="1">
      <w:start w:val="1"/>
      <w:numFmt w:val="bullet"/>
      <w:lvlText w:val=""/>
      <w:lvlJc w:val="left"/>
      <w:pPr>
        <w:ind w:left="4427" w:hanging="360"/>
      </w:pPr>
      <w:rPr>
        <w:rFonts w:hint="default" w:ascii="Wingdings" w:hAnsi="Wingdings"/>
      </w:rPr>
    </w:lvl>
    <w:lvl w:ilvl="6" w:tplc="08090001" w:tentative="1">
      <w:start w:val="1"/>
      <w:numFmt w:val="bullet"/>
      <w:lvlText w:val=""/>
      <w:lvlJc w:val="left"/>
      <w:pPr>
        <w:ind w:left="5147" w:hanging="360"/>
      </w:pPr>
      <w:rPr>
        <w:rFonts w:hint="default" w:ascii="Symbol" w:hAnsi="Symbol"/>
      </w:rPr>
    </w:lvl>
    <w:lvl w:ilvl="7" w:tplc="08090003" w:tentative="1">
      <w:start w:val="1"/>
      <w:numFmt w:val="bullet"/>
      <w:lvlText w:val="o"/>
      <w:lvlJc w:val="left"/>
      <w:pPr>
        <w:ind w:left="5867" w:hanging="360"/>
      </w:pPr>
      <w:rPr>
        <w:rFonts w:hint="default" w:ascii="Courier New" w:hAnsi="Courier New" w:cs="Courier New"/>
      </w:rPr>
    </w:lvl>
    <w:lvl w:ilvl="8" w:tplc="08090005" w:tentative="1">
      <w:start w:val="1"/>
      <w:numFmt w:val="bullet"/>
      <w:lvlText w:val=""/>
      <w:lvlJc w:val="left"/>
      <w:pPr>
        <w:ind w:left="6587" w:hanging="360"/>
      </w:pPr>
      <w:rPr>
        <w:rFonts w:hint="default" w:ascii="Wingdings" w:hAnsi="Wingdings"/>
      </w:rPr>
    </w:lvl>
  </w:abstractNum>
  <w:abstractNum w:abstractNumId="23" w15:restartNumberingAfterBreak="0">
    <w:nsid w:val="73293605"/>
    <w:multiLevelType w:val="hybridMultilevel"/>
    <w:tmpl w:val="41F60D90"/>
    <w:lvl w:ilvl="0" w:tplc="08090001">
      <w:start w:val="1"/>
      <w:numFmt w:val="bullet"/>
      <w:lvlText w:val=""/>
      <w:lvlJc w:val="left"/>
      <w:pPr>
        <w:ind w:left="720" w:hanging="360"/>
      </w:pPr>
      <w:rPr>
        <w:rFonts w:hint="default" w:ascii="Symbol" w:hAnsi="Symbol"/>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24" w15:restartNumberingAfterBreak="0">
    <w:nsid w:val="73A3143B"/>
    <w:multiLevelType w:val="hybridMultilevel"/>
    <w:tmpl w:val="952079F6"/>
    <w:lvl w:ilvl="0" w:tplc="08090005">
      <w:start w:val="1"/>
      <w:numFmt w:val="bullet"/>
      <w:lvlText w:val=""/>
      <w:lvlJc w:val="left"/>
      <w:pPr>
        <w:ind w:left="720" w:hanging="360"/>
      </w:pPr>
      <w:rPr>
        <w:rFonts w:hint="default" w:ascii="Wingdings" w:hAnsi="Wingdings"/>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25" w15:restartNumberingAfterBreak="0">
    <w:nsid w:val="7CB039FF"/>
    <w:multiLevelType w:val="multilevel"/>
    <w:tmpl w:val="691CED5E"/>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26" w15:restartNumberingAfterBreak="0">
    <w:nsid w:val="7D643789"/>
    <w:multiLevelType w:val="multilevel"/>
    <w:tmpl w:val="6156834C"/>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num w:numId="1" w16cid:durableId="1428575838">
    <w:abstractNumId w:val="23"/>
  </w:num>
  <w:num w:numId="2" w16cid:durableId="300691327">
    <w:abstractNumId w:val="1"/>
  </w:num>
  <w:num w:numId="3" w16cid:durableId="1506631580">
    <w:abstractNumId w:val="8"/>
  </w:num>
  <w:num w:numId="4" w16cid:durableId="692997033">
    <w:abstractNumId w:val="19"/>
  </w:num>
  <w:num w:numId="5" w16cid:durableId="1364668980">
    <w:abstractNumId w:val="16"/>
  </w:num>
  <w:num w:numId="6" w16cid:durableId="1137838203">
    <w:abstractNumId w:val="3"/>
  </w:num>
  <w:num w:numId="7" w16cid:durableId="42559837">
    <w:abstractNumId w:val="11"/>
  </w:num>
  <w:num w:numId="8" w16cid:durableId="1714841305">
    <w:abstractNumId w:val="24"/>
  </w:num>
  <w:num w:numId="9" w16cid:durableId="1899240550">
    <w:abstractNumId w:val="0"/>
  </w:num>
  <w:num w:numId="10" w16cid:durableId="556167058">
    <w:abstractNumId w:val="7"/>
  </w:num>
  <w:num w:numId="11" w16cid:durableId="79372804">
    <w:abstractNumId w:val="13"/>
  </w:num>
  <w:num w:numId="12" w16cid:durableId="506670756">
    <w:abstractNumId w:val="20"/>
  </w:num>
  <w:num w:numId="13" w16cid:durableId="204219176">
    <w:abstractNumId w:val="15"/>
  </w:num>
  <w:num w:numId="14" w16cid:durableId="2052800936">
    <w:abstractNumId w:val="6"/>
  </w:num>
  <w:num w:numId="15" w16cid:durableId="1841773177">
    <w:abstractNumId w:val="22"/>
  </w:num>
  <w:num w:numId="16" w16cid:durableId="548541735">
    <w:abstractNumId w:val="9"/>
  </w:num>
  <w:num w:numId="17" w16cid:durableId="1990404611">
    <w:abstractNumId w:val="18"/>
  </w:num>
  <w:num w:numId="18" w16cid:durableId="898051221">
    <w:abstractNumId w:val="4"/>
  </w:num>
  <w:num w:numId="19" w16cid:durableId="472218647">
    <w:abstractNumId w:val="26"/>
  </w:num>
  <w:num w:numId="20" w16cid:durableId="1642464121">
    <w:abstractNumId w:val="2"/>
  </w:num>
  <w:num w:numId="21" w16cid:durableId="1736590141">
    <w:abstractNumId w:val="25"/>
  </w:num>
  <w:num w:numId="22" w16cid:durableId="920673556">
    <w:abstractNumId w:val="14"/>
  </w:num>
  <w:num w:numId="23" w16cid:durableId="243296963">
    <w:abstractNumId w:val="12"/>
  </w:num>
  <w:num w:numId="24" w16cid:durableId="4788061">
    <w:abstractNumId w:val="10"/>
  </w:num>
  <w:num w:numId="25" w16cid:durableId="504250217">
    <w:abstractNumId w:val="17"/>
  </w:num>
  <w:num w:numId="26" w16cid:durableId="1849982792">
    <w:abstractNumId w:val="5"/>
  </w:num>
  <w:num w:numId="27" w16cid:durableId="991713985">
    <w:abstractNumId w:val="21"/>
  </w:num>
</w:numbering>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p14">
  <w:zoom w:percent="100"/>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val="false"/>
  <w:defaultTabStop w:val="720"/>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MTUxNzczsjQ3NbM0srBU0lEKTi0uzszPAykwqgUAdn0IqywAAAA="/>
  </w:docVars>
  <w:rsids>
    <w:rsidRoot w:val="00EE7713"/>
    <w:rsid w:val="000118D3"/>
    <w:rsid w:val="000611F5"/>
    <w:rsid w:val="0010320C"/>
    <w:rsid w:val="00124216"/>
    <w:rsid w:val="001257FA"/>
    <w:rsid w:val="001429EC"/>
    <w:rsid w:val="001551A7"/>
    <w:rsid w:val="00155FA3"/>
    <w:rsid w:val="0015610A"/>
    <w:rsid w:val="001818CD"/>
    <w:rsid w:val="001826F3"/>
    <w:rsid w:val="00243E38"/>
    <w:rsid w:val="002901B2"/>
    <w:rsid w:val="002A77E3"/>
    <w:rsid w:val="002D481C"/>
    <w:rsid w:val="002E0C5A"/>
    <w:rsid w:val="00300CCC"/>
    <w:rsid w:val="003248D8"/>
    <w:rsid w:val="003411D5"/>
    <w:rsid w:val="00344859"/>
    <w:rsid w:val="003770AE"/>
    <w:rsid w:val="00382C5B"/>
    <w:rsid w:val="00386A7D"/>
    <w:rsid w:val="003C0662"/>
    <w:rsid w:val="00401EEB"/>
    <w:rsid w:val="00421393"/>
    <w:rsid w:val="004267A3"/>
    <w:rsid w:val="00514EDC"/>
    <w:rsid w:val="00535C9A"/>
    <w:rsid w:val="00563DE6"/>
    <w:rsid w:val="00600D7C"/>
    <w:rsid w:val="0060547E"/>
    <w:rsid w:val="00615F45"/>
    <w:rsid w:val="00650961"/>
    <w:rsid w:val="00654ACB"/>
    <w:rsid w:val="00657CC9"/>
    <w:rsid w:val="007068BD"/>
    <w:rsid w:val="007107D0"/>
    <w:rsid w:val="00735562"/>
    <w:rsid w:val="007563CE"/>
    <w:rsid w:val="0075719F"/>
    <w:rsid w:val="007642B7"/>
    <w:rsid w:val="0078287E"/>
    <w:rsid w:val="007B5B85"/>
    <w:rsid w:val="00847E74"/>
    <w:rsid w:val="008672A5"/>
    <w:rsid w:val="008D69B9"/>
    <w:rsid w:val="008F1261"/>
    <w:rsid w:val="009259B0"/>
    <w:rsid w:val="009668D7"/>
    <w:rsid w:val="009D4A20"/>
    <w:rsid w:val="00A12AFC"/>
    <w:rsid w:val="00A1413F"/>
    <w:rsid w:val="00AE3CF8"/>
    <w:rsid w:val="00AE6F81"/>
    <w:rsid w:val="00B75ACC"/>
    <w:rsid w:val="00B96498"/>
    <w:rsid w:val="00BA74D5"/>
    <w:rsid w:val="00BB3891"/>
    <w:rsid w:val="00BB45A0"/>
    <w:rsid w:val="00BC451A"/>
    <w:rsid w:val="00BC7556"/>
    <w:rsid w:val="00C07666"/>
    <w:rsid w:val="00C13952"/>
    <w:rsid w:val="00CF5A31"/>
    <w:rsid w:val="00CF7DD2"/>
    <w:rsid w:val="00D11E6E"/>
    <w:rsid w:val="00D16176"/>
    <w:rsid w:val="00D50131"/>
    <w:rsid w:val="00D655D1"/>
    <w:rsid w:val="00D81A7E"/>
    <w:rsid w:val="00DF3A8A"/>
    <w:rsid w:val="00E27A91"/>
    <w:rsid w:val="00E91E30"/>
    <w:rsid w:val="00EE7713"/>
    <w:rsid w:val="00EF5056"/>
    <w:rsid w:val="00F02C29"/>
    <w:rsid w:val="00F2393B"/>
    <w:rsid w:val="00F65302"/>
    <w:rsid w:val="00F72E89"/>
    <w:rsid w:val="00F73434"/>
    <w:rsid w:val="00FA79E8"/>
    <w:rsid w:val="00FB5DD0"/>
    <w:rsid w:val="00FD1C1F"/>
    <w:rsid w:val="00FD7926"/>
    <w:rsid w:val="13AA2D59"/>
    <w:rsid w:val="17828676"/>
    <w:rsid w:val="36A8C198"/>
    <w:rsid w:val="4616E1CE"/>
    <w:rsid w:val="470BA98F"/>
    <w:rsid w:val="7ED02CB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94F2FEB"/>
  <w15:chartTrackingRefBased/>
  <w15:docId w15:val="{7CB57598-54FB-44AD-A3C6-C7CE38ABA502}"/>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p14">
  <w:docDefaults>
    <w:rPrDefault>
      <w:rPr>
        <w:rFonts w:ascii="Times New Roman" w:hAnsi="Times New Roman" w:eastAsia="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header" w:uiPriority="99"/>
    <w:lsdException w:name="footer" w:uiPriority="99"/>
    <w:lsdException w:name="caption" w:semiHidden="1" w:unhideWhenUsed="1" w:qFormat="1"/>
    <w:lsdException w:name="Body Text" w:uiPriority="1" w:qFormat="1"/>
    <w:lsdException w:name="Strong"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uiPriority="99"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uiPriority="99"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uiPriority="99" w:semiHidden="1" w:unhideWhenUsed="1"/>
    <w:lsdException w:name="Smart Hyperlink" w:uiPriority="99" w:semiHidden="1" w:unhideWhenUsed="1"/>
    <w:lsdException w:name="Hashtag" w:uiPriority="99" w:semiHidden="1" w:unhideWhenUsed="1"/>
    <w:lsdException w:name="Unresolved Mention" w:uiPriority="99" w:semiHidden="1" w:unhideWhenUsed="1"/>
    <w:lsdException w:name="Smart Link" w:uiPriority="99" w:semiHidden="1" w:unhideWhenUsed="1"/>
  </w:latentStyles>
  <w:style w:type="paragraph" w:styleId="Normal" w:default="1">
    <w:name w:val="Normal"/>
    <w:qFormat/>
    <w:rsid w:val="00A1413F"/>
    <w:rPr>
      <w:rFonts w:ascii="Arial" w:hAnsi="Arial"/>
      <w:sz w:val="24"/>
      <w:szCs w:val="24"/>
      <w:lang w:val="en-US" w:eastAsia="en-US"/>
    </w:rPr>
  </w:style>
  <w:style w:type="paragraph" w:styleId="Heading1">
    <w:name w:val="heading 1"/>
    <w:basedOn w:val="Normal"/>
    <w:next w:val="Normal"/>
    <w:link w:val="Heading1Char"/>
    <w:qFormat/>
    <w:rsid w:val="00EE7713"/>
    <w:pPr>
      <w:keepNext/>
      <w:keepLines/>
      <w:outlineLvl w:val="0"/>
    </w:pPr>
    <w:rPr>
      <w:b/>
      <w:bCs/>
      <w:color w:val="005EB8"/>
      <w:sz w:val="28"/>
      <w:szCs w:val="28"/>
    </w:rPr>
  </w:style>
  <w:style w:type="paragraph" w:styleId="Heading3">
    <w:name w:val="heading 3"/>
    <w:basedOn w:val="Normal"/>
    <w:next w:val="Normal"/>
    <w:link w:val="Heading3Char"/>
    <w:semiHidden/>
    <w:unhideWhenUsed/>
    <w:qFormat/>
    <w:rsid w:val="007107D0"/>
    <w:pPr>
      <w:keepNext/>
      <w:spacing w:before="240" w:after="60"/>
      <w:outlineLvl w:val="2"/>
    </w:pPr>
    <w:rPr>
      <w:rFonts w:ascii="Calibri Light" w:hAnsi="Calibri Light"/>
      <w:b/>
      <w:bCs/>
      <w:sz w:val="26"/>
      <w:szCs w:val="26"/>
    </w:rPr>
  </w:style>
  <w:style w:type="paragraph" w:styleId="Heading4">
    <w:name w:val="heading 4"/>
    <w:basedOn w:val="Normal"/>
    <w:next w:val="Normal"/>
    <w:link w:val="Heading4Char"/>
    <w:semiHidden/>
    <w:unhideWhenUsed/>
    <w:qFormat/>
    <w:rsid w:val="007107D0"/>
    <w:pPr>
      <w:keepNext/>
      <w:spacing w:before="240" w:after="60"/>
      <w:outlineLvl w:val="3"/>
    </w:pPr>
    <w:rPr>
      <w:rFonts w:ascii="Calibri" w:hAnsi="Calibri"/>
      <w:b/>
      <w:bCs/>
      <w:sz w:val="28"/>
      <w:szCs w:val="28"/>
    </w:rPr>
  </w:style>
  <w:style w:type="paragraph" w:styleId="Heading8">
    <w:name w:val="heading 8"/>
    <w:basedOn w:val="Normal"/>
    <w:next w:val="Normal"/>
    <w:link w:val="Heading8Char"/>
    <w:semiHidden/>
    <w:unhideWhenUsed/>
    <w:qFormat/>
    <w:rsid w:val="007563CE"/>
    <w:pPr>
      <w:keepNext/>
      <w:keepLines/>
      <w:spacing w:before="200"/>
      <w:outlineLvl w:val="7"/>
    </w:pPr>
    <w:rPr>
      <w:rFonts w:ascii="Cambria" w:hAnsi="Cambria"/>
      <w:color w:val="404040"/>
      <w:sz w:val="20"/>
      <w:szCs w:val="20"/>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Header">
    <w:name w:val="header"/>
    <w:basedOn w:val="Normal"/>
    <w:link w:val="HeaderChar"/>
    <w:uiPriority w:val="99"/>
    <w:rsid w:val="00C07666"/>
    <w:pPr>
      <w:tabs>
        <w:tab w:val="center" w:pos="4513"/>
        <w:tab w:val="right" w:pos="9026"/>
      </w:tabs>
    </w:pPr>
  </w:style>
  <w:style w:type="character" w:styleId="HeaderChar" w:customStyle="1">
    <w:name w:val="Header Char"/>
    <w:link w:val="Header"/>
    <w:uiPriority w:val="99"/>
    <w:rsid w:val="00C07666"/>
    <w:rPr>
      <w:sz w:val="24"/>
      <w:szCs w:val="24"/>
      <w:lang w:val="en-US" w:eastAsia="en-US"/>
    </w:rPr>
  </w:style>
  <w:style w:type="paragraph" w:styleId="Footer">
    <w:name w:val="footer"/>
    <w:basedOn w:val="Normal"/>
    <w:link w:val="FooterChar"/>
    <w:uiPriority w:val="99"/>
    <w:rsid w:val="00C07666"/>
    <w:pPr>
      <w:tabs>
        <w:tab w:val="center" w:pos="4513"/>
        <w:tab w:val="right" w:pos="9026"/>
      </w:tabs>
    </w:pPr>
  </w:style>
  <w:style w:type="character" w:styleId="FooterChar" w:customStyle="1">
    <w:name w:val="Footer Char"/>
    <w:link w:val="Footer"/>
    <w:uiPriority w:val="99"/>
    <w:rsid w:val="00C07666"/>
    <w:rPr>
      <w:sz w:val="24"/>
      <w:szCs w:val="24"/>
      <w:lang w:val="en-US" w:eastAsia="en-US"/>
    </w:rPr>
  </w:style>
  <w:style w:type="paragraph" w:styleId="BalloonText">
    <w:name w:val="Balloon Text"/>
    <w:basedOn w:val="Normal"/>
    <w:link w:val="BalloonTextChar"/>
    <w:rsid w:val="00C07666"/>
    <w:rPr>
      <w:rFonts w:ascii="Tahoma" w:hAnsi="Tahoma" w:cs="Tahoma"/>
      <w:sz w:val="16"/>
      <w:szCs w:val="16"/>
    </w:rPr>
  </w:style>
  <w:style w:type="character" w:styleId="BalloonTextChar" w:customStyle="1">
    <w:name w:val="Balloon Text Char"/>
    <w:link w:val="BalloonText"/>
    <w:rsid w:val="00C07666"/>
    <w:rPr>
      <w:rFonts w:ascii="Tahoma" w:hAnsi="Tahoma" w:cs="Tahoma"/>
      <w:sz w:val="16"/>
      <w:szCs w:val="16"/>
      <w:lang w:val="en-US" w:eastAsia="en-US"/>
    </w:rPr>
  </w:style>
  <w:style w:type="character" w:styleId="Heading1Char" w:customStyle="1">
    <w:name w:val="Heading 1 Char"/>
    <w:link w:val="Heading1"/>
    <w:rsid w:val="00EE7713"/>
    <w:rPr>
      <w:rFonts w:ascii="Arial" w:hAnsi="Arial" w:eastAsia="Times New Roman" w:cs="Times New Roman"/>
      <w:b/>
      <w:bCs/>
      <w:color w:val="005EB8"/>
      <w:sz w:val="28"/>
      <w:szCs w:val="28"/>
      <w:lang w:val="en-US" w:eastAsia="en-US"/>
    </w:rPr>
  </w:style>
  <w:style w:type="character" w:styleId="Strong">
    <w:name w:val="Strong"/>
    <w:aliases w:val="Subheading"/>
    <w:qFormat/>
    <w:rsid w:val="00A1413F"/>
    <w:rPr>
      <w:rFonts w:ascii="Arial" w:hAnsi="Arial"/>
      <w:b/>
      <w:bCs/>
      <w:sz w:val="24"/>
    </w:rPr>
  </w:style>
  <w:style w:type="paragraph" w:styleId="ListParagraph">
    <w:name w:val="List Paragraph"/>
    <w:basedOn w:val="Normal"/>
    <w:uiPriority w:val="34"/>
    <w:rsid w:val="0060547E"/>
    <w:pPr>
      <w:ind w:left="720"/>
      <w:contextualSpacing/>
    </w:pPr>
  </w:style>
  <w:style w:type="character" w:styleId="Heading8Char" w:customStyle="1">
    <w:name w:val="Heading 8 Char"/>
    <w:link w:val="Heading8"/>
    <w:semiHidden/>
    <w:rsid w:val="007563CE"/>
    <w:rPr>
      <w:rFonts w:ascii="Cambria" w:hAnsi="Cambria" w:eastAsia="Times New Roman" w:cs="Times New Roman"/>
      <w:color w:val="404040"/>
      <w:lang w:val="en-US" w:eastAsia="en-US"/>
    </w:rPr>
  </w:style>
  <w:style w:type="character" w:styleId="Hyperlink">
    <w:name w:val="Hyperlink"/>
    <w:rsid w:val="00421393"/>
    <w:rPr>
      <w:color w:val="0563C1"/>
      <w:u w:val="single"/>
    </w:rPr>
  </w:style>
  <w:style w:type="character" w:styleId="UnresolvedMention">
    <w:name w:val="Unresolved Mention"/>
    <w:uiPriority w:val="99"/>
    <w:semiHidden/>
    <w:unhideWhenUsed/>
    <w:rsid w:val="00421393"/>
    <w:rPr>
      <w:color w:val="605E5C"/>
      <w:shd w:val="clear" w:color="auto" w:fill="E1DFDD"/>
    </w:rPr>
  </w:style>
  <w:style w:type="paragraph" w:styleId="TableParagraph" w:customStyle="1">
    <w:name w:val="Table Paragraph"/>
    <w:basedOn w:val="Normal"/>
    <w:uiPriority w:val="1"/>
    <w:qFormat/>
    <w:rsid w:val="00E91E30"/>
    <w:pPr>
      <w:widowControl w:val="0"/>
      <w:autoSpaceDE w:val="0"/>
      <w:autoSpaceDN w:val="0"/>
      <w:ind w:left="105"/>
    </w:pPr>
    <w:rPr>
      <w:rFonts w:ascii="Calibri" w:hAnsi="Calibri" w:eastAsia="Calibri" w:cs="Calibri"/>
      <w:sz w:val="22"/>
      <w:szCs w:val="22"/>
    </w:rPr>
  </w:style>
  <w:style w:type="character" w:styleId="Heading3Char" w:customStyle="1">
    <w:name w:val="Heading 3 Char"/>
    <w:link w:val="Heading3"/>
    <w:semiHidden/>
    <w:rsid w:val="007107D0"/>
    <w:rPr>
      <w:rFonts w:ascii="Calibri Light" w:hAnsi="Calibri Light" w:eastAsia="Times New Roman" w:cs="Times New Roman"/>
      <w:b/>
      <w:bCs/>
      <w:sz w:val="26"/>
      <w:szCs w:val="26"/>
      <w:lang w:val="en-US" w:eastAsia="en-US"/>
    </w:rPr>
  </w:style>
  <w:style w:type="character" w:styleId="Heading4Char" w:customStyle="1">
    <w:name w:val="Heading 4 Char"/>
    <w:link w:val="Heading4"/>
    <w:semiHidden/>
    <w:rsid w:val="007107D0"/>
    <w:rPr>
      <w:rFonts w:ascii="Calibri" w:hAnsi="Calibri" w:eastAsia="Times New Roman" w:cs="Times New Roman"/>
      <w:b/>
      <w:bCs/>
      <w:sz w:val="28"/>
      <w:szCs w:val="28"/>
      <w:lang w:val="en-US" w:eastAsia="en-US"/>
    </w:rPr>
  </w:style>
  <w:style w:type="paragraph" w:styleId="BodyText">
    <w:name w:val="Body Text"/>
    <w:basedOn w:val="Normal"/>
    <w:link w:val="BodyTextChar"/>
    <w:uiPriority w:val="1"/>
    <w:qFormat/>
    <w:rsid w:val="007107D0"/>
    <w:pPr>
      <w:widowControl w:val="0"/>
      <w:autoSpaceDE w:val="0"/>
      <w:autoSpaceDN w:val="0"/>
    </w:pPr>
    <w:rPr>
      <w:rFonts w:ascii="Calibri" w:hAnsi="Calibri" w:eastAsia="Calibri" w:cs="Calibri"/>
      <w:sz w:val="22"/>
      <w:szCs w:val="22"/>
    </w:rPr>
  </w:style>
  <w:style w:type="character" w:styleId="BodyTextChar" w:customStyle="1">
    <w:name w:val="Body Text Char"/>
    <w:link w:val="BodyText"/>
    <w:uiPriority w:val="1"/>
    <w:rsid w:val="007107D0"/>
    <w:rPr>
      <w:rFonts w:ascii="Calibri" w:hAnsi="Calibri" w:eastAsia="Calibri" w:cs="Calibri"/>
      <w:sz w:val="22"/>
      <w:szCs w:val="22"/>
      <w:lang w:val="en-US" w:eastAsia="en-US"/>
    </w:rPr>
  </w:style>
  <w:style w:type="table" w:styleId="TableGrid3" w:customStyle="1">
    <w:name w:val="Table Grid3"/>
    <w:basedOn w:val="TableNormal"/>
    <w:next w:val="TableGrid"/>
    <w:rsid w:val="007107D0"/>
    <w:rPr>
      <w:rFonts w:ascii="Calibri" w:hAnsi="Calibri" w:eastAsia="Calibri"/>
      <w:sz w:val="22"/>
      <w:szCs w:val="22"/>
      <w:lang w:eastAsia="en-US"/>
    </w:r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table" w:styleId="TableGrid">
    <w:name w:val="Table Grid"/>
    <w:basedOn w:val="TableNormal"/>
    <w:rsid w:val="007107D0"/>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table" w:styleId="TableGrid1" w:customStyle="1">
    <w:name w:val="Table Grid1"/>
    <w:basedOn w:val="TableNormal"/>
    <w:next w:val="TableGrid"/>
    <w:rsid w:val="00F73434"/>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686412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6.png"/><Relationship Id="rId18" Type="http://schemas.openxmlformats.org/officeDocument/2006/relationships/fontTable" Target="fontTable.xml"/><Relationship Id="rId3" Type="http://schemas.openxmlformats.org/officeDocument/2006/relationships/styles" Target="styles.xml"/><Relationship Id="rId21" Type="http://schemas.openxmlformats.org/officeDocument/2006/relationships/customXml" Target="../customXml/item3.xml"/><Relationship Id="rId7" Type="http://schemas.openxmlformats.org/officeDocument/2006/relationships/endnotes" Target="endnotes.xml"/><Relationship Id="rId12" Type="http://schemas.openxmlformats.org/officeDocument/2006/relationships/image" Target="media/image5.png"/><Relationship Id="rId17" Type="http://schemas.openxmlformats.org/officeDocument/2006/relationships/footer" Target="footer1.xml"/><Relationship Id="rId2" Type="http://schemas.openxmlformats.org/officeDocument/2006/relationships/numbering" Target="numbering.xml"/><Relationship Id="rId16" Type="http://schemas.openxmlformats.org/officeDocument/2006/relationships/header" Target="header1.xml"/><Relationship Id="rId20"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4.jpeg"/><Relationship Id="rId5" Type="http://schemas.openxmlformats.org/officeDocument/2006/relationships/webSettings" Target="webSettings.xml"/><Relationship Id="rId15" Type="http://schemas.openxmlformats.org/officeDocument/2006/relationships/hyperlink" Target="https://www.northmid.nhs.uk/community-services" TargetMode="External"/><Relationship Id="rId10" Type="http://schemas.openxmlformats.org/officeDocument/2006/relationships/image" Target="media/image3.png"/><Relationship Id="rId19" Type="http://schemas.openxmlformats.org/officeDocument/2006/relationships/theme" Target="theme/theme1.xml"/><Relationship Id="rId4" Type="http://schemas.openxmlformats.org/officeDocument/2006/relationships/settings" Target="settings.xml"/><Relationship Id="rId9" Type="http://schemas.openxmlformats.org/officeDocument/2006/relationships/image" Target="media/image2.png"/><Relationship Id="rId14" Type="http://schemas.openxmlformats.org/officeDocument/2006/relationships/image" Target="media/image7.png"/><Relationship Id="rId22" Type="http://schemas.openxmlformats.org/officeDocument/2006/relationships/customXml" Target="../customXml/item4.xml"/></Relationships>
</file>

<file path=word/_rels/header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A6F3A12F83147642A290AFFC8CE9392C" ma:contentTypeVersion="30" ma:contentTypeDescription="Create a new document." ma:contentTypeScope="" ma:versionID="8a6ca74456536c161f8619a1a7de5219">
  <xsd:schema xmlns:xsd="http://www.w3.org/2001/XMLSchema" xmlns:xs="http://www.w3.org/2001/XMLSchema" xmlns:p="http://schemas.microsoft.com/office/2006/metadata/properties" xmlns:ns2="6dca8a0f-e326-4804-b8dc-d533e91737f4" xmlns:ns3="4e8ed25f-e524-462f-a0f4-a9a24ef012cf" targetNamespace="http://schemas.microsoft.com/office/2006/metadata/properties" ma:root="true" ma:fieldsID="7f25b4d2100dec8b10e7bd27e8fe8367" ns2:_="" ns3:_="">
    <xsd:import namespace="6dca8a0f-e326-4804-b8dc-d533e91737f4"/>
    <xsd:import namespace="4e8ed25f-e524-462f-a0f4-a9a24ef012cf"/>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3:SharedWithUsers" minOccurs="0"/>
                <xsd:element ref="ns3:SharedWithDetails" minOccurs="0"/>
                <xsd:element ref="ns2:Date" minOccurs="0"/>
                <xsd:element ref="ns2:lcf76f155ced4ddcb4097134ff3c332f" minOccurs="0"/>
                <xsd:element ref="ns3:TaxCatchAll" minOccurs="0"/>
                <xsd:element ref="ns2:_Flow_SignoffStatus" minOccurs="0"/>
                <xsd:element ref="ns2:MediaServiceObjectDetectorVersions" minOccurs="0"/>
                <xsd:element ref="ns2:MediaServiceSearchProperties" minOccurs="0"/>
                <xsd:element ref="ns3:_ip_UnifiedCompliancePolicyProperties" minOccurs="0"/>
                <xsd:element ref="ns3:_ip_UnifiedCompliancePolicyUIAction" minOccurs="0"/>
                <xsd:element ref="ns2:MediaServiceDateTaken" minOccurs="0"/>
                <xsd:element ref="ns2:MediaLengthInSeconds" minOccurs="0"/>
                <xsd:element ref="ns2:MediaServiceLocation" minOccurs="0"/>
                <xsd:element ref="ns2:NUMB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ca8a0f-e326-4804-b8dc-d533e91737f4" elementFormDefault="qualified">
    <xsd:import namespace="http://schemas.microsoft.com/office/2006/documentManagement/types"/>
    <xsd:import namespace="http://schemas.microsoft.com/office/infopath/2007/PartnerControls"/>
    <xsd:element name="MediaServiceMetadata" ma:index="4" nillable="true" ma:displayName="MediaServiceMetadata" ma:hidden="true" ma:internalName="MediaServiceMetadata" ma:readOnly="true">
      <xsd:simpleType>
        <xsd:restriction base="dms:Note"/>
      </xsd:simpleType>
    </xsd:element>
    <xsd:element name="MediaServiceFastMetadata" ma:index="5" nillable="true" ma:displayName="MediaServiceFastMetadata" ma:hidden="true" ma:internalName="MediaServiceFastMetadata" ma:readOnly="true">
      <xsd:simpleType>
        <xsd:restriction base="dms:Note"/>
      </xsd:simpleType>
    </xsd:element>
    <xsd:element name="MediaServiceOCR" ma:index="6" nillable="true" ma:displayName="Extracted Text" ma:internalName="MediaServiceOCR" ma:readOnly="true">
      <xsd:simpleType>
        <xsd:restriction base="dms:Note">
          <xsd:maxLength value="255"/>
        </xsd:restriction>
      </xsd:simpleType>
    </xsd:element>
    <xsd:element name="MediaServiceGenerationTime" ma:index="7" nillable="true" ma:displayName="MediaServiceGenerationTime" ma:hidden="true" ma:internalName="MediaServiceGenerationTime" ma:readOnly="true">
      <xsd:simpleType>
        <xsd:restriction base="dms:Text"/>
      </xsd:simpleType>
    </xsd:element>
    <xsd:element name="MediaServiceEventHashCode" ma:index="8" nillable="true" ma:displayName="MediaServiceEventHashCode" ma:hidden="true" ma:internalName="MediaServiceEventHashCode" ma:readOnly="true">
      <xsd:simpleType>
        <xsd:restriction base="dms:Text"/>
      </xsd:simpleType>
    </xsd:element>
    <xsd:element name="Date" ma:index="11" nillable="true" ma:displayName="Date " ma:format="DateOnly" ma:internalName="Date" ma:readOnly="false">
      <xsd:simpleType>
        <xsd:restriction base="dms:DateTim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_Flow_SignoffStatus" ma:index="15" nillable="true" ma:displayName="Sign-off status" ma:internalName="Sign_x002d_off_x0020_status" ma:readOnly="fals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DateTaken" ma:index="24" nillable="true" ma:displayName="MediaServiceDateTaken" ma:description="" ma:hidden="true" ma:indexed="true" ma:internalName="MediaServiceDateTaken" ma:readOnly="true">
      <xsd:simpleType>
        <xsd:restriction base="dms:Text"/>
      </xsd:simpleType>
    </xsd:element>
    <xsd:element name="MediaLengthInSeconds" ma:index="25" nillable="true" ma:displayName="MediaLengthInSeconds" ma:hidden="true" ma:internalName="MediaLengthInSeconds" ma:readOnly="true">
      <xsd:simpleType>
        <xsd:restriction base="dms:Unknown"/>
      </xsd:simpleType>
    </xsd:element>
    <xsd:element name="MediaServiceLocation" ma:index="26" nillable="true" ma:displayName="Location" ma:description="" ma:indexed="true" ma:internalName="MediaServiceLocation" ma:readOnly="true">
      <xsd:simpleType>
        <xsd:restriction base="dms:Text"/>
      </xsd:simpleType>
    </xsd:element>
    <xsd:element name="NUMBER" ma:index="27" nillable="true" ma:displayName="NUMBER" ma:format="Dropdown" ma:internalName="NUMBER"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4e8ed25f-e524-462f-a0f4-a9a24ef012cf" elementFormDefault="qualified">
    <xsd:import namespace="http://schemas.microsoft.com/office/2006/documentManagement/types"/>
    <xsd:import namespace="http://schemas.microsoft.com/office/infopath/2007/PartnerControls"/>
    <xsd:element name="SharedWithUsers" ma:index="9"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0fe09831-02fa-4903-b75d-eff42368b144}" ma:internalName="TaxCatchAll" ma:showField="CatchAllData" ma:web="4e8ed25f-e524-462f-a0f4-a9a24ef012cf">
      <xsd:complexType>
        <xsd:complexContent>
          <xsd:extension base="dms:MultiChoiceLookup">
            <xsd:sequence>
              <xsd:element name="Value" type="dms:Lookup" maxOccurs="unbounded" minOccurs="0" nillable="true"/>
            </xsd:sequence>
          </xsd:extension>
        </xsd:complexContent>
      </xsd:complexType>
    </xsd:element>
    <xsd:element name="_ip_UnifiedCompliancePolicyProperties" ma:index="22" nillable="true" ma:displayName="Unified Compliance Policy Properties" ma:internalName="_ip_UnifiedCompliancePolicyProperties" ma:readOnly="false">
      <xsd:simpleType>
        <xsd:restriction base="dms:Note"/>
      </xsd:simpleType>
    </xsd:element>
    <xsd:element name="_ip_UnifiedCompliancePolicyUIAction" ma:index="23" nillable="true" ma:displayName="Unified Compliance Policy UI Action" ma:hidden="true" ma:internalName="_ip_UnifiedCompliancePolicyUIAction"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6dca8a0f-e326-4804-b8dc-d533e91737f4">
      <Terms xmlns="http://schemas.microsoft.com/office/infopath/2007/PartnerControls"/>
    </lcf76f155ced4ddcb4097134ff3c332f>
    <_ip_UnifiedCompliancePolicyUIAction xmlns="4e8ed25f-e524-462f-a0f4-a9a24ef012cf" xsi:nil="true"/>
    <_ip_UnifiedCompliancePolicyProperties xmlns="4e8ed25f-e524-462f-a0f4-a9a24ef012cf" xsi:nil="true"/>
    <NUMBER xmlns="6dca8a0f-e326-4804-b8dc-d533e91737f4" xsi:nil="true"/>
    <Date xmlns="6dca8a0f-e326-4804-b8dc-d533e91737f4" xsi:nil="true"/>
    <TaxCatchAll xmlns="4e8ed25f-e524-462f-a0f4-a9a24ef012cf" xsi:nil="true"/>
    <_Flow_SignoffStatus xmlns="6dca8a0f-e326-4804-b8dc-d533e91737f4" xsi:nil="true"/>
  </documentManagement>
</p:properties>
</file>

<file path=customXml/itemProps1.xml><?xml version="1.0" encoding="utf-8"?>
<ds:datastoreItem xmlns:ds="http://schemas.openxmlformats.org/officeDocument/2006/customXml" ds:itemID="{6F6287D2-1E82-4921-B4F9-B22622701C45}">
  <ds:schemaRefs>
    <ds:schemaRef ds:uri="http://schemas.openxmlformats.org/officeDocument/2006/bibliography"/>
  </ds:schemaRefs>
</ds:datastoreItem>
</file>

<file path=customXml/itemProps2.xml><?xml version="1.0" encoding="utf-8"?>
<ds:datastoreItem xmlns:ds="http://schemas.openxmlformats.org/officeDocument/2006/customXml" ds:itemID="{1E7921A0-0932-487E-8C3B-5BCF0BD6690C}"/>
</file>

<file path=customXml/itemProps3.xml><?xml version="1.0" encoding="utf-8"?>
<ds:datastoreItem xmlns:ds="http://schemas.openxmlformats.org/officeDocument/2006/customXml" ds:itemID="{D1919F63-6A0B-4AFE-A9A1-0D80D4249453}"/>
</file>

<file path=customXml/itemProps4.xml><?xml version="1.0" encoding="utf-8"?>
<ds:datastoreItem xmlns:ds="http://schemas.openxmlformats.org/officeDocument/2006/customXml" ds:itemID="{275F2D85-3F4D-4FA8-AC26-C767A8583B5C}"/>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North Middlesex University Hospital NHS Trust</ap:Company>
  <ap:SharedDoc>false</ap:SharedDoc>
  <ap:HyperlinksChanged>false</ap:HyperlinksChanged>
  <ap:AppVersion>16.0000</ap:AppVersion>
  <ap:LinksUpToDate>false</ap:LinksUpToDate>
</ap: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Sumit Wadhia</dc:creator>
  <cp:keywords/>
  <cp:lastModifiedBy>VERASINGAM, Parveen (NORTH MIDDLESEX UNIVERSITY HOSPITAL NHS TRUST)</cp:lastModifiedBy>
  <cp:revision>3</cp:revision>
  <cp:lastPrinted>2023-11-29T12:08:00Z</cp:lastPrinted>
  <dcterms:created xsi:type="dcterms:W3CDTF">2023-12-05T14:23:00Z</dcterms:created>
  <dcterms:modified xsi:type="dcterms:W3CDTF">2024-02-13T13:14:10Z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0x010100A6F3A12F83147642A290AFFC8CE9392C</vt:lpwstr>
  </property>
</Properties>
</file>